
<file path=[Content_Types].xml><?xml version="1.0" encoding="utf-8"?>
<Types xmlns="http://schemas.openxmlformats.org/package/2006/content-types">
  <Default ContentType="image/png" Extension="png"/>
  <Default ContentType="application/vnd.openxmlformats-officedocument.oleObject" Extension="bin"/>
  <Default ContentType="image/x-emf" Extension="emf"/>
  <Default ContentType="image/x-wmf" Extension="wmf"/>
  <Default ContentType="image/jpeg" Extension="jpeg"/>
  <Default ContentType="application/vnd.openxmlformats-package.relationships+xml" Extension="rels"/>
  <Default ContentType="application/xml" Extension="xml"/>
  <Default ContentType="application/vnd.openxmlformats-officedocument.vmlDrawing" Extension="vml"/>
  <Default ContentType="image/jpeg" Extension="jpg"/>
  <Override ContentType="application/vnd.openxmlformats-officedocument.presentationml.presentation.main+xml" PartName="/ppt/presentation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0.xml"/>
  <Override ContentType="application/vnd.openxmlformats-officedocument.presentationml.slide+xml" PartName="/ppt/slides/slide41.xml"/>
  <Override ContentType="application/vnd.openxmlformats-officedocument.presentationml.slide+xml" PartName="/ppt/slides/slide42.xml"/>
  <Override ContentType="application/vnd.openxmlformats-officedocument.presentationml.slide+xml" PartName="/ppt/slides/slide43.xml"/>
  <Override ContentType="application/vnd.openxmlformats-officedocument.presentationml.slide+xml" PartName="/ppt/slides/slide44.xml"/>
  <Override ContentType="application/vnd.openxmlformats-officedocument.presentationml.slide+xml" PartName="/ppt/slides/slide45.xml"/>
  <Override ContentType="application/vnd.openxmlformats-officedocument.presentationml.slide+xml" PartName="/ppt/slides/slide46.xml"/>
  <Override ContentType="application/vnd.openxmlformats-officedocument.presentationml.slide+xml" PartName="/ppt/slides/slide47.xml"/>
  <Override ContentType="application/vnd.openxmlformats-officedocument.presentationml.slide+xml" PartName="/ppt/slides/slide48.xml"/>
  <Override ContentType="application/vnd.openxmlformats-officedocument.presentationml.slide+xml" PartName="/ppt/slides/slide49.xml"/>
  <Override ContentType="application/vnd.openxmlformats-officedocument.presentationml.slide+xml" PartName="/ppt/slides/slide50.xml"/>
  <Override ContentType="application/vnd.openxmlformats-officedocument.presentationml.slide+xml" PartName="/ppt/slides/slide51.xml"/>
  <Override ContentType="application/vnd.openxmlformats-officedocument.presentationml.slide+xml" PartName="/ppt/slides/slide52.xml"/>
  <Override ContentType="application/vnd.openxmlformats-officedocument.presentationml.slide+xml" PartName="/ppt/slides/slide53.xml"/>
  <Override ContentType="application/vnd.openxmlformats-officedocument.presentationml.slide+xml" PartName="/ppt/slides/slide54.xml"/>
  <Override ContentType="application/vnd.openxmlformats-officedocument.presentationml.slide+xml" PartName="/ppt/slides/slide55.xml"/>
  <Override ContentType="application/vnd.openxmlformats-officedocument.presentationml.slide+xml" PartName="/ppt/slides/slide56.xml"/>
  <Override ContentType="application/vnd.openxmlformats-officedocument.presentationml.slide+xml" PartName="/ppt/slides/slide57.xml"/>
  <Override ContentType="application/vnd.openxmlformats-officedocument.presentationml.slide+xml" PartName="/ppt/slides/slide58.xml"/>
  <Override ContentType="application/vnd.openxmlformats-officedocument.presentationml.slide+xml" PartName="/ppt/slides/slide59.xml"/>
  <Override ContentType="application/vnd.openxmlformats-officedocument.presentationml.slide+xml" PartName="/ppt/slides/slide60.xml"/>
  <Override ContentType="application/vnd.openxmlformats-officedocument.presentationml.slide+xml" PartName="/ppt/slides/slide61.xml"/>
  <Override ContentType="application/vnd.openxmlformats-officedocument.presentationml.slide+xml" PartName="/ppt/slides/slide62.xml"/>
  <Override ContentType="application/vnd.openxmlformats-officedocument.presentationml.slide+xml" PartName="/ppt/slides/slide63.xml"/>
  <Override ContentType="application/vnd.openxmlformats-officedocument.presentationml.slide+xml" PartName="/ppt/slides/slide64.xml"/>
  <Override ContentType="application/vnd.openxmlformats-officedocument.presentationml.slide+xml" PartName="/ppt/slides/slide65.xml"/>
  <Override ContentType="application/vnd.openxmlformats-officedocument.presentationml.slide+xml" PartName="/ppt/slides/slide66.xml"/>
  <Override ContentType="application/vnd.openxmlformats-officedocument.presentationml.slide+xml" PartName="/ppt/slides/slide67.xml"/>
  <Override ContentType="application/vnd.openxmlformats-officedocument.presentationml.slide+xml" PartName="/ppt/slides/slide68.xml"/>
  <Override ContentType="application/vnd.openxmlformats-officedocument.presentationml.slide+xml" PartName="/ppt/slides/slide69.xml"/>
  <Override ContentType="application/vnd.openxmlformats-officedocument.presentationml.slide+xml" PartName="/ppt/slides/slide70.xml"/>
  <Override ContentType="application/vnd.openxmlformats-officedocument.presentationml.slide+xml" PartName="/ppt/slides/slide71.xml"/>
  <Override ContentType="application/vnd.openxmlformats-officedocument.presentationml.slide+xml" PartName="/ppt/slides/slide72.xml"/>
  <Override ContentType="application/vnd.openxmlformats-officedocument.presentationml.slide+xml" PartName="/ppt/slides/slide73.xml"/>
  <Override ContentType="application/vnd.openxmlformats-officedocument.presentationml.slide+xml" PartName="/ppt/slides/slide74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77.xml"/>
  <Override ContentType="application/vnd.openxmlformats-officedocument.presentationml.slide+xml" PartName="/ppt/slides/slide78.xml"/>
  <Override ContentType="application/vnd.openxmlformats-officedocument.presentationml.slide+xml" PartName="/ppt/slides/slide79.xml"/>
  <Override ContentType="application/vnd.openxmlformats-officedocument.presentationml.slide+xml" PartName="/ppt/slides/slide80.xml"/>
  <Override ContentType="application/vnd.openxmlformats-officedocument.presentationml.slide+xml" PartName="/ppt/slides/slide81.xml"/>
  <Override ContentType="application/vnd.openxmlformats-officedocument.presentationml.slide+xml" PartName="/ppt/slides/slide82.xml"/>
  <Override ContentType="application/vnd.openxmlformats-officedocument.presentationml.slide+xml" PartName="/ppt/slides/slide83.xml"/>
  <Override ContentType="application/vnd.openxmlformats-officedocument.presentationml.slide+xml" PartName="/ppt/slides/slide84.xml"/>
  <Override ContentType="application/vnd.openxmlformats-officedocument.presentationml.slide+xml" PartName="/ppt/slides/slide85.xml"/>
  <Override ContentType="application/vnd.openxmlformats-officedocument.presentationml.slide+xml" PartName="/ppt/slides/slide86.xml"/>
  <Override ContentType="application/vnd.openxmlformats-officedocument.presentationml.slide+xml" PartName="/ppt/slides/slide87.xml"/>
  <Override ContentType="application/vnd.openxmlformats-officedocument.presentationml.slide+xml" PartName="/ppt/slides/slide88.xml"/>
  <Override ContentType="application/vnd.openxmlformats-officedocument.presentationml.slide+xml" PartName="/ppt/slides/slide89.xml"/>
  <Override ContentType="application/vnd.openxmlformats-officedocument.presentationml.slide+xml" PartName="/ppt/slides/slide90.xml"/>
  <Override ContentType="application/vnd.openxmlformats-officedocument.presentationml.slide+xml" PartName="/ppt/slides/slide91.xml"/>
  <Override ContentType="application/vnd.openxmlformats-officedocument.presentationml.slide+xml" PartName="/ppt/slides/slide92.xml"/>
  <Override ContentType="application/vnd.openxmlformats-officedocument.presentationml.slide+xml" PartName="/ppt/slides/slide93.xml"/>
  <Override ContentType="application/vnd.openxmlformats-officedocument.presentationml.slide+xml" PartName="/ppt/slides/slide94.xml"/>
  <Override ContentType="application/vnd.openxmlformats-officedocument.presentationml.slide+xml" PartName="/ppt/slides/slide95.xml"/>
  <Override ContentType="application/vnd.openxmlformats-officedocument.presentationml.slide+xml" PartName="/ppt/slides/slide96.xml"/>
  <Override ContentType="application/vnd.openxmlformats-officedocument.presentationml.slide+xml" PartName="/ppt/slides/slide97.xml"/>
  <Override ContentType="application/vnd.openxmlformats-officedocument.presentationml.slide+xml" PartName="/ppt/slides/slide98.xml"/>
  <Override ContentType="application/vnd.openxmlformats-officedocument.presentationml.slide+xml" PartName="/ppt/slides/slide99.xml"/>
  <Override ContentType="application/vnd.openxmlformats-officedocument.presentationml.slide+xml" PartName="/ppt/slides/slide100.xml"/>
  <Override ContentType="application/vnd.openxmlformats-officedocument.presentationml.slide+xml" PartName="/ppt/slides/slide101.xml"/>
  <Override ContentType="application/vnd.openxmlformats-officedocument.presentationml.slide+xml" PartName="/ppt/slides/slide102.xml"/>
  <Override ContentType="application/vnd.openxmlformats-officedocument.presentationml.slide+xml" PartName="/ppt/slides/slide103.xml"/>
  <Override ContentType="application/vnd.openxmlformats-officedocument.presentationml.slide+xml" PartName="/ppt/slides/slide104.xml"/>
  <Override ContentType="application/vnd.openxmlformats-officedocument.presentationml.slide+xml" PartName="/ppt/slides/slide105.xml"/>
  <Override ContentType="application/vnd.openxmlformats-officedocument.presentationml.slide+xml" PartName="/ppt/slides/slide106.xml"/>
  <Override ContentType="application/vnd.openxmlformats-officedocument.presentationml.slide+xml" PartName="/ppt/slides/slide107.xml"/>
  <Override ContentType="application/vnd.openxmlformats-officedocument.presentationml.slide+xml" PartName="/ppt/slides/slide108.xml"/>
  <Override ContentType="application/vnd.openxmlformats-officedocument.presentationml.slide+xml" PartName="/ppt/slides/slide109.xml"/>
  <Override ContentType="application/vnd.openxmlformats-officedocument.presentationml.slide+xml" PartName="/ppt/slides/slide110.xml"/>
  <Override ContentType="application/vnd.openxmlformats-officedocument.presentationml.presProps+xml" PartName="/ppt/presProps.xml"/>
  <Override ContentType="application/vnd.openxmlformats-officedocument.presentationml.viewProps+xml" PartName="/ppt/viewProps.xml"/>
  <Override ContentType="application/vnd.openxmlformats-officedocument.theme+xml" PartName="/ppt/theme/theme1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themeOverride+xml" PartName="/ppt/theme/themeOverride1.xml"/>
  <Override ContentType="application/vnd.openxmlformats-package.core-properties+xml" PartName="/docProps/core.xml"/>
  <Override ContentType="application/vnd.openxmlformats-officedocument.extended-properties+xml" PartName="/docProps/app.xml"/>
  <Override ContentType="application/vnd.openxmlformats-officedocument.custom-properties+xml" PartName="/docProps/custom.xml"/>
</Types>
</file>

<file path=_rels/.rels><?xml version="1.0" encoding="UTF-8" standalone="yes" ?><Relationships xmlns="http://schemas.openxmlformats.org/package/2006/relationships"><Relationship Id="rId3" Target="docProps/core.xml" Type="http://schemas.openxmlformats.org/package/2006/relationships/metadata/core-properties"/><Relationship Id="rId2" Target="docProps/thumbnail.jpeg" Type="http://schemas.openxmlformats.org/package/2006/relationships/metadata/thumbnail"/><Relationship Id="rId1" Target="ppt/presentation.xml" Type="http://schemas.openxmlformats.org/officeDocument/2006/relationships/officeDocument"/><Relationship Id="rId4" Target="docProps/app.xml" Type="http://schemas.openxmlformats.org/officeDocument/2006/relationships/extended-properties"/><Relationship Id="rId5" Target="docProps/custom.xml" Type="http://schemas.openxmlformats.org/officeDocument/2006/relationships/custom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30" r:id="rId2"/>
    <p:sldId id="331" r:id="rId3"/>
    <p:sldId id="260" r:id="rId4"/>
    <p:sldId id="269" r:id="rId5"/>
    <p:sldId id="270" r:id="rId6"/>
    <p:sldId id="271" r:id="rId7"/>
    <p:sldId id="272" r:id="rId8"/>
    <p:sldId id="273" r:id="rId9"/>
    <p:sldId id="295" r:id="rId10"/>
    <p:sldId id="332" r:id="rId11"/>
    <p:sldId id="264" r:id="rId12"/>
    <p:sldId id="278" r:id="rId13"/>
    <p:sldId id="279" r:id="rId14"/>
    <p:sldId id="280" r:id="rId15"/>
    <p:sldId id="281" r:id="rId16"/>
    <p:sldId id="421" r:id="rId17"/>
    <p:sldId id="427" r:id="rId18"/>
    <p:sldId id="333" r:id="rId19"/>
    <p:sldId id="262" r:id="rId20"/>
    <p:sldId id="283" r:id="rId21"/>
    <p:sldId id="288" r:id="rId22"/>
    <p:sldId id="284" r:id="rId23"/>
    <p:sldId id="285" r:id="rId24"/>
    <p:sldId id="286" r:id="rId25"/>
    <p:sldId id="287" r:id="rId26"/>
    <p:sldId id="387" r:id="rId27"/>
    <p:sldId id="294" r:id="rId28"/>
    <p:sldId id="292" r:id="rId29"/>
    <p:sldId id="289" r:id="rId30"/>
    <p:sldId id="409" r:id="rId31"/>
    <p:sldId id="425" r:id="rId32"/>
    <p:sldId id="334" r:id="rId33"/>
    <p:sldId id="335" r:id="rId34"/>
    <p:sldId id="413" r:id="rId35"/>
    <p:sldId id="336" r:id="rId36"/>
    <p:sldId id="337" r:id="rId37"/>
    <p:sldId id="338" r:id="rId38"/>
    <p:sldId id="339" r:id="rId39"/>
    <p:sldId id="343" r:id="rId40"/>
    <p:sldId id="296" r:id="rId41"/>
    <p:sldId id="297" r:id="rId42"/>
    <p:sldId id="298" r:id="rId43"/>
    <p:sldId id="299" r:id="rId44"/>
    <p:sldId id="300" r:id="rId45"/>
    <p:sldId id="301" r:id="rId46"/>
    <p:sldId id="392" r:id="rId47"/>
    <p:sldId id="415" r:id="rId48"/>
    <p:sldId id="344" r:id="rId49"/>
    <p:sldId id="263" r:id="rId50"/>
    <p:sldId id="302" r:id="rId51"/>
    <p:sldId id="303" r:id="rId52"/>
    <p:sldId id="304" r:id="rId53"/>
    <p:sldId id="305" r:id="rId54"/>
    <p:sldId id="345" r:id="rId55"/>
    <p:sldId id="346" r:id="rId56"/>
    <p:sldId id="423" r:id="rId57"/>
    <p:sldId id="348" r:id="rId58"/>
    <p:sldId id="349" r:id="rId59"/>
    <p:sldId id="350" r:id="rId60"/>
    <p:sldId id="351" r:id="rId61"/>
    <p:sldId id="406" r:id="rId62"/>
    <p:sldId id="352" r:id="rId63"/>
    <p:sldId id="382" r:id="rId64"/>
    <p:sldId id="383" r:id="rId65"/>
    <p:sldId id="384" r:id="rId66"/>
    <p:sldId id="385" r:id="rId67"/>
    <p:sldId id="386" r:id="rId68"/>
    <p:sldId id="404" r:id="rId69"/>
    <p:sldId id="416" r:id="rId70"/>
    <p:sldId id="430" r:id="rId71"/>
    <p:sldId id="428" r:id="rId72"/>
    <p:sldId id="358" r:id="rId73"/>
    <p:sldId id="322" r:id="rId74"/>
    <p:sldId id="323" r:id="rId75"/>
    <p:sldId id="324" r:id="rId76"/>
    <p:sldId id="328" r:id="rId77"/>
    <p:sldId id="329" r:id="rId78"/>
    <p:sldId id="325" r:id="rId79"/>
    <p:sldId id="391" r:id="rId80"/>
    <p:sldId id="321" r:id="rId81"/>
    <p:sldId id="326" r:id="rId82"/>
    <p:sldId id="327" r:id="rId83"/>
    <p:sldId id="410" r:id="rId84"/>
    <p:sldId id="411" r:id="rId85"/>
    <p:sldId id="412" r:id="rId86"/>
    <p:sldId id="403" r:id="rId87"/>
    <p:sldId id="429" r:id="rId88"/>
    <p:sldId id="359" r:id="rId89"/>
    <p:sldId id="360" r:id="rId90"/>
    <p:sldId id="361" r:id="rId91"/>
    <p:sldId id="362" r:id="rId92"/>
    <p:sldId id="363" r:id="rId93"/>
    <p:sldId id="364" r:id="rId94"/>
    <p:sldId id="417" r:id="rId95"/>
    <p:sldId id="366" r:id="rId96"/>
    <p:sldId id="367" r:id="rId97"/>
    <p:sldId id="368" r:id="rId98"/>
    <p:sldId id="369" r:id="rId99"/>
    <p:sldId id="370" r:id="rId100"/>
    <p:sldId id="371" r:id="rId101"/>
    <p:sldId id="372" r:id="rId102"/>
    <p:sldId id="408" r:id="rId103"/>
    <p:sldId id="374" r:id="rId104"/>
    <p:sldId id="376" r:id="rId105"/>
    <p:sldId id="419" r:id="rId106"/>
    <p:sldId id="380" r:id="rId107"/>
    <p:sldId id="381" r:id="rId108"/>
    <p:sldId id="420" r:id="rId109"/>
    <p:sldId id="424" r:id="rId110"/>
    <p:sldId id="422" r:id="rId1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A509F"/>
    <a:srgbClr val="58AC40"/>
    <a:srgbClr val="E9F3E6"/>
    <a:srgbClr val="489A31"/>
    <a:srgbClr val="60BB46"/>
    <a:srgbClr val="743700"/>
    <a:srgbClr val="007A2E"/>
    <a:srgbClr val="6A6A6A"/>
    <a:srgbClr val="46A5AE"/>
    <a:srgbClr val="9A06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883" autoAdjust="0"/>
    <p:restoredTop sz="94660"/>
  </p:normalViewPr>
  <p:slideViewPr>
    <p:cSldViewPr snapToGrid="0">
      <p:cViewPr>
        <p:scale>
          <a:sx n="112" d="100"/>
          <a:sy n="112" d="100"/>
        </p:scale>
        <p:origin x="498" y="19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presProps" Target="presProp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viewProps" Target="view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/Relationships>
</file>

<file path=ppt/drawings/_rels/vmlDrawing1.vml.rels><?xml version="1.0" encoding="UTF-8" standalone="yes" ?><Relationships xmlns="http://schemas.openxmlformats.org/package/2006/relationships"><Relationship Id="rId3" Target="../media/image546.png" Type="http://schemas.openxmlformats.org/officeDocument/2006/relationships/image"/><Relationship Id="rId2" Target="../media/image545.png" Type="http://schemas.openxmlformats.org/officeDocument/2006/relationships/image"/><Relationship Id="rId1" Target="../media/image544.png" Type="http://schemas.openxmlformats.org/officeDocument/2006/relationships/image"/><Relationship Id="rId4" Target="../media/image547.png" Type="http://schemas.openxmlformats.org/officeDocument/2006/relationships/image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09E3A-5231-4D23-BA91-7551EFA53266}" type="datetimeFigureOut">
              <a:rPr lang="en-IN" smtClean="0"/>
              <a:t>15-01-2019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723B1-DB03-4E11-9EF7-A053EC19895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068234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09E3A-5231-4D23-BA91-7551EFA53266}" type="datetimeFigureOut">
              <a:rPr lang="en-IN" smtClean="0"/>
              <a:t>15-01-2019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723B1-DB03-4E11-9EF7-A053EC19895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941001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09E3A-5231-4D23-BA91-7551EFA53266}" type="datetimeFigureOut">
              <a:rPr lang="en-IN" smtClean="0"/>
              <a:t>15-01-2019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723B1-DB03-4E11-9EF7-A053EC19895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18280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09E3A-5231-4D23-BA91-7551EFA53266}" type="datetimeFigureOut">
              <a:rPr lang="en-IN" smtClean="0"/>
              <a:t>15-01-2019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723B1-DB03-4E11-9EF7-A053EC19895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401542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09E3A-5231-4D23-BA91-7551EFA53266}" type="datetimeFigureOut">
              <a:rPr lang="en-IN" smtClean="0"/>
              <a:t>15-01-2019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723B1-DB03-4E11-9EF7-A053EC19895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19751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09E3A-5231-4D23-BA91-7551EFA53266}" type="datetimeFigureOut">
              <a:rPr lang="en-IN" smtClean="0"/>
              <a:t>15-01-2019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723B1-DB03-4E11-9EF7-A053EC19895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42945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09E3A-5231-4D23-BA91-7551EFA53266}" type="datetimeFigureOut">
              <a:rPr lang="en-IN" smtClean="0"/>
              <a:t>15-01-2019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723B1-DB03-4E11-9EF7-A053EC19895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756634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09E3A-5231-4D23-BA91-7551EFA53266}" type="datetimeFigureOut">
              <a:rPr lang="en-IN" smtClean="0"/>
              <a:t>15-01-2019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723B1-DB03-4E11-9EF7-A053EC19895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187055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09E3A-5231-4D23-BA91-7551EFA53266}" type="datetimeFigureOut">
              <a:rPr lang="en-IN" smtClean="0"/>
              <a:t>15-01-2019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723B1-DB03-4E11-9EF7-A053EC19895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940410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09E3A-5231-4D23-BA91-7551EFA53266}" type="datetimeFigureOut">
              <a:rPr lang="en-IN" smtClean="0"/>
              <a:t>15-01-2019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723B1-DB03-4E11-9EF7-A053EC19895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542880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09E3A-5231-4D23-BA91-7551EFA53266}" type="datetimeFigureOut">
              <a:rPr lang="en-IN" smtClean="0"/>
              <a:t>15-01-2019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723B1-DB03-4E11-9EF7-A053EC19895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097757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709E3A-5231-4D23-BA91-7551EFA53266}" type="datetimeFigureOut">
              <a:rPr lang="en-IN" smtClean="0"/>
              <a:t>15-01-2019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7723B1-DB03-4E11-9EF7-A053EC19895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544823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 ?><Relationships xmlns="http://schemas.openxmlformats.org/package/2006/relationships"><Relationship Id="rId8" Target="../media/image2.emf" Type="http://schemas.openxmlformats.org/officeDocument/2006/relationships/image"/><Relationship Id="rId3" Target="../media/image490.png" Type="http://schemas.openxmlformats.org/officeDocument/2006/relationships/image"/><Relationship Id="rId7" Target="../media/image494.png" Type="http://schemas.openxmlformats.org/officeDocument/2006/relationships/image"/><Relationship Id="rId2" Target="../media/image489.jpeg" Type="http://schemas.openxmlformats.org/officeDocument/2006/relationships/image"/><Relationship Id="rId1" Target="../slideLayouts/slideLayout2.xml" Type="http://schemas.openxmlformats.org/officeDocument/2006/relationships/slideLayout"/><Relationship Id="rId6" Target="../media/image493.jpeg" Type="http://schemas.openxmlformats.org/officeDocument/2006/relationships/image"/><Relationship Id="rId5" Target="../media/image492.jpeg" Type="http://schemas.openxmlformats.org/officeDocument/2006/relationships/image"/><Relationship Id="rId4" Target="../media/image491.jpeg" Type="http://schemas.openxmlformats.org/officeDocument/2006/relationships/image"/></Relationships>
</file>

<file path=ppt/slides/_rels/slide101.xml.rels><?xml version="1.0" encoding="UTF-8" standalone="yes" ?><Relationships xmlns="http://schemas.openxmlformats.org/package/2006/relationships"><Relationship Id="rId3" Target="../media/image496.jpeg" Type="http://schemas.openxmlformats.org/officeDocument/2006/relationships/image"/><Relationship Id="rId2" Target="../media/image495.jpeg" Type="http://schemas.openxmlformats.org/officeDocument/2006/relationships/image"/><Relationship Id="rId1" Target="../slideLayouts/slideLayout2.xml" Type="http://schemas.openxmlformats.org/officeDocument/2006/relationships/slideLayout"/><Relationship Id="rId5" Target="../media/image2.emf" Type="http://schemas.openxmlformats.org/officeDocument/2006/relationships/image"/><Relationship Id="rId4" Target="../media/image497.jpeg" Type="http://schemas.openxmlformats.org/officeDocument/2006/relationships/image"/></Relationships>
</file>

<file path=ppt/slides/_rels/slide102.xml.rels><?xml version="1.0" encoding="UTF-8" standalone="yes" ?><Relationships xmlns="http://schemas.openxmlformats.org/package/2006/relationships"><Relationship Id="rId3" Target="../media/image499.jpeg" Type="http://schemas.openxmlformats.org/officeDocument/2006/relationships/image"/><Relationship Id="rId2" Target="../media/image498.png" Type="http://schemas.openxmlformats.org/officeDocument/2006/relationships/image"/><Relationship Id="rId1" Target="../slideLayouts/slideLayout2.xml" Type="http://schemas.openxmlformats.org/officeDocument/2006/relationships/slideLayout"/><Relationship Id="rId6" Target="../media/image2.emf" Type="http://schemas.openxmlformats.org/officeDocument/2006/relationships/image"/><Relationship Id="rId5" Target="../media/image501.png" Type="http://schemas.openxmlformats.org/officeDocument/2006/relationships/image"/><Relationship Id="rId4" Target="../media/image500.png" Type="http://schemas.openxmlformats.org/officeDocument/2006/relationships/image"/></Relationships>
</file>

<file path=ppt/slides/_rels/slide103.xml.rels><?xml version="1.0" encoding="UTF-8" standalone="yes" ?><Relationships xmlns="http://schemas.openxmlformats.org/package/2006/relationships"><Relationship Id="rId3" Target="../media/image503.png" Type="http://schemas.openxmlformats.org/officeDocument/2006/relationships/image"/><Relationship Id="rId2" Target="../media/image502.jpeg" Type="http://schemas.openxmlformats.org/officeDocument/2006/relationships/image"/><Relationship Id="rId1" Target="../slideLayouts/slideLayout2.xml" Type="http://schemas.openxmlformats.org/officeDocument/2006/relationships/slideLayout"/><Relationship Id="rId6" Target="../media/image2.emf" Type="http://schemas.openxmlformats.org/officeDocument/2006/relationships/image"/><Relationship Id="rId5" Target="../media/image505.jpeg" Type="http://schemas.openxmlformats.org/officeDocument/2006/relationships/image"/><Relationship Id="rId4" Target="../media/image504.png" Type="http://schemas.openxmlformats.org/officeDocument/2006/relationships/image"/></Relationships>
</file>

<file path=ppt/slides/_rels/slide104.xml.rels><?xml version="1.0" encoding="UTF-8" standalone="yes" ?><Relationships xmlns="http://schemas.openxmlformats.org/package/2006/relationships"><Relationship Id="rId8" Target="../media/image512.jpeg" Type="http://schemas.openxmlformats.org/officeDocument/2006/relationships/image"/><Relationship Id="rId13" Target="../media/image2.emf" Type="http://schemas.openxmlformats.org/officeDocument/2006/relationships/image"/><Relationship Id="rId3" Target="../media/image507.png" Type="http://schemas.openxmlformats.org/officeDocument/2006/relationships/image"/><Relationship Id="rId7" Target="../media/image511.jpeg" Type="http://schemas.openxmlformats.org/officeDocument/2006/relationships/image"/><Relationship Id="rId12" Target="../media/image516.jpeg" Type="http://schemas.openxmlformats.org/officeDocument/2006/relationships/image"/><Relationship Id="rId2" Target="../media/image506.jpeg" Type="http://schemas.openxmlformats.org/officeDocument/2006/relationships/image"/><Relationship Id="rId1" Target="../slideLayouts/slideLayout2.xml" Type="http://schemas.openxmlformats.org/officeDocument/2006/relationships/slideLayout"/><Relationship Id="rId6" Target="../media/image510.png" Type="http://schemas.openxmlformats.org/officeDocument/2006/relationships/image"/><Relationship Id="rId11" Target="../media/image515.jpeg" Type="http://schemas.openxmlformats.org/officeDocument/2006/relationships/image"/><Relationship Id="rId5" Target="../media/image509.jpeg" Type="http://schemas.openxmlformats.org/officeDocument/2006/relationships/image"/><Relationship Id="rId10" Target="../media/image514.jpeg" Type="http://schemas.openxmlformats.org/officeDocument/2006/relationships/image"/><Relationship Id="rId4" Target="../media/image508.png" Type="http://schemas.openxmlformats.org/officeDocument/2006/relationships/image"/><Relationship Id="rId9" Target="../media/image513.png" Type="http://schemas.openxmlformats.org/officeDocument/2006/relationships/image"/></Relationships>
</file>

<file path=ppt/slides/_rels/slide105.xml.rels><?xml version="1.0" encoding="UTF-8" standalone="yes" ?><Relationships xmlns="http://schemas.openxmlformats.org/package/2006/relationships"><Relationship Id="rId8" Target="../media/image2.emf" Type="http://schemas.openxmlformats.org/officeDocument/2006/relationships/image"/><Relationship Id="rId3" Target="../media/image518.jpeg" Type="http://schemas.openxmlformats.org/officeDocument/2006/relationships/image"/><Relationship Id="rId7" Target="../media/image522.jpeg" Type="http://schemas.openxmlformats.org/officeDocument/2006/relationships/image"/><Relationship Id="rId2" Target="../media/image517.jpeg" Type="http://schemas.openxmlformats.org/officeDocument/2006/relationships/image"/><Relationship Id="rId1" Target="../slideLayouts/slideLayout2.xml" Type="http://schemas.openxmlformats.org/officeDocument/2006/relationships/slideLayout"/><Relationship Id="rId6" Target="../media/image521.jpeg" Type="http://schemas.openxmlformats.org/officeDocument/2006/relationships/image"/><Relationship Id="rId5" Target="../media/image520.jpeg" Type="http://schemas.openxmlformats.org/officeDocument/2006/relationships/image"/><Relationship Id="rId4" Target="../media/image519.jpeg" Type="http://schemas.openxmlformats.org/officeDocument/2006/relationships/image"/></Relationships>
</file>

<file path=ppt/slides/_rels/slide106.xml.rels><?xml version="1.0" encoding="UTF-8" standalone="yes" ?><Relationships xmlns="http://schemas.openxmlformats.org/package/2006/relationships"><Relationship Id="rId8" Target="../media/image2.emf" Type="http://schemas.openxmlformats.org/officeDocument/2006/relationships/image"/><Relationship Id="rId3" Target="../media/image524.jpeg" Type="http://schemas.openxmlformats.org/officeDocument/2006/relationships/image"/><Relationship Id="rId7" Target="../media/image528.png" Type="http://schemas.openxmlformats.org/officeDocument/2006/relationships/image"/><Relationship Id="rId2" Target="../media/image523.jpeg" Type="http://schemas.openxmlformats.org/officeDocument/2006/relationships/image"/><Relationship Id="rId1" Target="../slideLayouts/slideLayout2.xml" Type="http://schemas.openxmlformats.org/officeDocument/2006/relationships/slideLayout"/><Relationship Id="rId6" Target="../media/image527.png" Type="http://schemas.openxmlformats.org/officeDocument/2006/relationships/image"/><Relationship Id="rId5" Target="../media/image526.jpeg" Type="http://schemas.openxmlformats.org/officeDocument/2006/relationships/image"/><Relationship Id="rId4" Target="../media/image525.jpeg" Type="http://schemas.openxmlformats.org/officeDocument/2006/relationships/image"/></Relationships>
</file>

<file path=ppt/slides/_rels/slide107.xml.rels><?xml version="1.0" encoding="UTF-8" standalone="yes" ?><Relationships xmlns="http://schemas.openxmlformats.org/package/2006/relationships"><Relationship Id="rId8" Target="../media/image535.png" Type="http://schemas.openxmlformats.org/officeDocument/2006/relationships/image"/><Relationship Id="rId13" Target="../media/image540.png" Type="http://schemas.openxmlformats.org/officeDocument/2006/relationships/image"/><Relationship Id="rId3" Target="../media/image530.png" Type="http://schemas.openxmlformats.org/officeDocument/2006/relationships/image"/><Relationship Id="rId7" Target="../media/image534.png" Type="http://schemas.openxmlformats.org/officeDocument/2006/relationships/image"/><Relationship Id="rId12" Target="../media/image539.jpeg" Type="http://schemas.openxmlformats.org/officeDocument/2006/relationships/image"/><Relationship Id="rId17" Target="../media/image2.emf" Type="http://schemas.openxmlformats.org/officeDocument/2006/relationships/image"/><Relationship Id="rId2" Target="../media/image529.png" Type="http://schemas.openxmlformats.org/officeDocument/2006/relationships/image"/><Relationship Id="rId16" Target="../media/image543.jpeg" Type="http://schemas.openxmlformats.org/officeDocument/2006/relationships/image"/><Relationship Id="rId1" Target="../slideLayouts/slideLayout2.xml" Type="http://schemas.openxmlformats.org/officeDocument/2006/relationships/slideLayout"/><Relationship Id="rId6" Target="../media/image533.png" Type="http://schemas.openxmlformats.org/officeDocument/2006/relationships/image"/><Relationship Id="rId11" Target="../media/image538.png" Type="http://schemas.openxmlformats.org/officeDocument/2006/relationships/image"/><Relationship Id="rId5" Target="../media/image532.jpeg" Type="http://schemas.openxmlformats.org/officeDocument/2006/relationships/image"/><Relationship Id="rId15" Target="../media/image542.jpeg" Type="http://schemas.openxmlformats.org/officeDocument/2006/relationships/image"/><Relationship Id="rId10" Target="../media/image537.jpeg" Type="http://schemas.openxmlformats.org/officeDocument/2006/relationships/image"/><Relationship Id="rId4" Target="../media/image531.png" Type="http://schemas.openxmlformats.org/officeDocument/2006/relationships/image"/><Relationship Id="rId9" Target="../media/image536.jpeg" Type="http://schemas.openxmlformats.org/officeDocument/2006/relationships/image"/><Relationship Id="rId14" Target="../media/image541.jpeg" Type="http://schemas.openxmlformats.org/officeDocument/2006/relationships/image"/></Relationships>
</file>

<file path=ppt/slides/_rels/slide108.xml.rels><?xml version="1.0" encoding="UTF-8" standalone="yes" ?><Relationships xmlns="http://schemas.openxmlformats.org/package/2006/relationships"><Relationship Id="rId8" Target="../media/image551.png" Type="http://schemas.openxmlformats.org/officeDocument/2006/relationships/image"/><Relationship Id="rId13" Target="../media/image545.png" Type="http://schemas.openxmlformats.org/officeDocument/2006/relationships/image"/><Relationship Id="rId18" Target="../media/image555.jpeg" Type="http://schemas.openxmlformats.org/officeDocument/2006/relationships/image"/><Relationship Id="rId3" Target="../media/image548.jpg" Type="http://schemas.openxmlformats.org/officeDocument/2006/relationships/image"/><Relationship Id="rId21" Target="../media/image2.emf" Type="http://schemas.openxmlformats.org/officeDocument/2006/relationships/image"/><Relationship Id="rId7" Target="../media/image550.png" Type="http://schemas.openxmlformats.org/officeDocument/2006/relationships/image"/><Relationship Id="rId12" Target="../embeddings/oleObject2.bin" Type="http://schemas.openxmlformats.org/officeDocument/2006/relationships/oleObject"/><Relationship Id="rId17" Target="../media/image547.png" Type="http://schemas.openxmlformats.org/officeDocument/2006/relationships/image"/><Relationship Id="rId2" Target="../slideLayouts/slideLayout1.xml" Type="http://schemas.openxmlformats.org/officeDocument/2006/relationships/slideLayout"/><Relationship Id="rId16" Target="../embeddings/oleObject4.bin" Type="http://schemas.openxmlformats.org/officeDocument/2006/relationships/oleObject"/><Relationship Id="rId20" Target="../media/image557.png" Type="http://schemas.openxmlformats.org/officeDocument/2006/relationships/image"/><Relationship Id="rId1" Target="../drawings/vmlDrawing1.vml" Type="http://schemas.openxmlformats.org/officeDocument/2006/relationships/vmlDrawing"/><Relationship Id="rId6" Target="../media/image544.png" Type="http://schemas.openxmlformats.org/officeDocument/2006/relationships/image"/><Relationship Id="rId11" Target="../media/image554.jpeg" Type="http://schemas.openxmlformats.org/officeDocument/2006/relationships/image"/><Relationship Id="rId5" Target="../embeddings/oleObject1.bin" Type="http://schemas.openxmlformats.org/officeDocument/2006/relationships/oleObject"/><Relationship Id="rId15" Target="../media/image546.png" Type="http://schemas.openxmlformats.org/officeDocument/2006/relationships/image"/><Relationship Id="rId10" Target="../media/image553.png" Type="http://schemas.openxmlformats.org/officeDocument/2006/relationships/image"/><Relationship Id="rId19" Target="../media/image556.jpeg" Type="http://schemas.openxmlformats.org/officeDocument/2006/relationships/image"/><Relationship Id="rId4" Target="../media/image549.png" Type="http://schemas.openxmlformats.org/officeDocument/2006/relationships/image"/><Relationship Id="rId9" Target="../media/image552.jpeg" Type="http://schemas.openxmlformats.org/officeDocument/2006/relationships/image"/><Relationship Id="rId14" Target="../embeddings/oleObject3.bin" Type="http://schemas.openxmlformats.org/officeDocument/2006/relationships/oleObject"/></Relationships>
</file>

<file path=ppt/slides/_rels/slide109.xml.rels><?xml version="1.0" encoding="UTF-8" standalone="yes" ?><Relationships xmlns="http://schemas.openxmlformats.org/package/2006/relationships"><Relationship Id="rId8" Target="../media/image564.png" Type="http://schemas.openxmlformats.org/officeDocument/2006/relationships/image"/><Relationship Id="rId3" Target="../media/image559.png" Type="http://schemas.openxmlformats.org/officeDocument/2006/relationships/image"/><Relationship Id="rId7" Target="../media/image563.png" Type="http://schemas.openxmlformats.org/officeDocument/2006/relationships/image"/><Relationship Id="rId2" Target="../media/image558.jpeg" Type="http://schemas.openxmlformats.org/officeDocument/2006/relationships/image"/><Relationship Id="rId1" Target="../slideLayouts/slideLayout1.xml" Type="http://schemas.openxmlformats.org/officeDocument/2006/relationships/slideLayout"/><Relationship Id="rId6" Target="../media/image562.png" Type="http://schemas.openxmlformats.org/officeDocument/2006/relationships/image"/><Relationship Id="rId5" Target="../media/image561.png" Type="http://schemas.openxmlformats.org/officeDocument/2006/relationships/image"/><Relationship Id="rId4" Target="../media/image560.png" Type="http://schemas.openxmlformats.org/officeDocument/2006/relationships/image"/><Relationship Id="rId9" Target="../media/image2.emf" Type="http://schemas.openxmlformats.org/officeDocument/2006/relationships/image"/></Relationships>
</file>

<file path=ppt/slides/_rels/slide11.xml.rels><?xml version="1.0" encoding="UTF-8" standalone="yes" ?><Relationships xmlns="http://schemas.openxmlformats.org/package/2006/relationships"><Relationship Id="rId3" Target="../media/image40.png" Type="http://schemas.openxmlformats.org/officeDocument/2006/relationships/image"/><Relationship Id="rId7" Target="../media/image2.emf" Type="http://schemas.openxmlformats.org/officeDocument/2006/relationships/image"/><Relationship Id="rId2" Target="../media/image39.jpg" Type="http://schemas.openxmlformats.org/officeDocument/2006/relationships/image"/><Relationship Id="rId1" Target="../slideLayouts/slideLayout2.xml" Type="http://schemas.openxmlformats.org/officeDocument/2006/relationships/slideLayout"/><Relationship Id="rId6" Target="../media/image43.jpeg" Type="http://schemas.openxmlformats.org/officeDocument/2006/relationships/image"/><Relationship Id="rId5" Target="../media/image42.jpeg" Type="http://schemas.openxmlformats.org/officeDocument/2006/relationships/image"/><Relationship Id="rId4" Target="../media/image41.jpeg" Type="http://schemas.openxmlformats.org/officeDocument/2006/relationships/image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 ?><Relationships xmlns="http://schemas.openxmlformats.org/package/2006/relationships"><Relationship Id="rId3" Target="../media/image45.jpeg" Type="http://schemas.openxmlformats.org/officeDocument/2006/relationships/image"/><Relationship Id="rId2" Target="../media/image44.jpg" Type="http://schemas.openxmlformats.org/officeDocument/2006/relationships/image"/><Relationship Id="rId1" Target="../slideLayouts/slideLayout2.xml" Type="http://schemas.openxmlformats.org/officeDocument/2006/relationships/slideLayout"/><Relationship Id="rId5" Target="../media/image2.emf" Type="http://schemas.openxmlformats.org/officeDocument/2006/relationships/image"/><Relationship Id="rId4" Target="../media/image46.png" Type="http://schemas.openxmlformats.org/officeDocument/2006/relationships/image"/></Relationships>
</file>

<file path=ppt/slides/_rels/slide13.xml.rels><?xml version="1.0" encoding="UTF-8" standalone="yes" ?><Relationships xmlns="http://schemas.openxmlformats.org/package/2006/relationships"><Relationship Id="rId8" Target="../media/image53.png" Type="http://schemas.openxmlformats.org/officeDocument/2006/relationships/image"/><Relationship Id="rId3" Target="../media/image48.jpeg" Type="http://schemas.openxmlformats.org/officeDocument/2006/relationships/image"/><Relationship Id="rId7" Target="../media/image52.jpeg" Type="http://schemas.openxmlformats.org/officeDocument/2006/relationships/image"/><Relationship Id="rId2" Target="../media/image47.jpg" Type="http://schemas.openxmlformats.org/officeDocument/2006/relationships/image"/><Relationship Id="rId1" Target="../slideLayouts/slideLayout2.xml" Type="http://schemas.openxmlformats.org/officeDocument/2006/relationships/slideLayout"/><Relationship Id="rId6" Target="../media/image51.jpeg" Type="http://schemas.openxmlformats.org/officeDocument/2006/relationships/image"/><Relationship Id="rId5" Target="../media/image50.jpeg" Type="http://schemas.openxmlformats.org/officeDocument/2006/relationships/image"/><Relationship Id="rId4" Target="../media/image49.jpeg" Type="http://schemas.openxmlformats.org/officeDocument/2006/relationships/image"/><Relationship Id="rId9" Target="../media/image2.emf" Type="http://schemas.openxmlformats.org/officeDocument/2006/relationships/image"/></Relationships>
</file>

<file path=ppt/slides/_rels/slide14.xml.rels><?xml version="1.0" encoding="UTF-8" standalone="yes" ?><Relationships xmlns="http://schemas.openxmlformats.org/package/2006/relationships"><Relationship Id="rId3" Target="../media/image55.jpg" Type="http://schemas.openxmlformats.org/officeDocument/2006/relationships/image"/><Relationship Id="rId2" Target="../media/image54.jpeg" Type="http://schemas.openxmlformats.org/officeDocument/2006/relationships/image"/><Relationship Id="rId1" Target="../slideLayouts/slideLayout2.xml" Type="http://schemas.openxmlformats.org/officeDocument/2006/relationships/slideLayout"/><Relationship Id="rId4" Target="../media/image2.emf" Type="http://schemas.openxmlformats.org/officeDocument/2006/relationships/image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2.emf"/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emf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17.xml.rels><?xml version="1.0" encoding="UTF-8" standalone="yes" ?><Relationships xmlns="http://schemas.openxmlformats.org/package/2006/relationships"><Relationship Id="rId8" Target="../media/image71.png" Type="http://schemas.openxmlformats.org/officeDocument/2006/relationships/image"/><Relationship Id="rId3" Target="../media/image66.emf" Type="http://schemas.openxmlformats.org/officeDocument/2006/relationships/image"/><Relationship Id="rId7" Target="../media/image70.emf" Type="http://schemas.openxmlformats.org/officeDocument/2006/relationships/image"/><Relationship Id="rId2" Target="../media/image65.jpeg" Type="http://schemas.openxmlformats.org/officeDocument/2006/relationships/image"/><Relationship Id="rId1" Target="../slideLayouts/slideLayout2.xml" Type="http://schemas.openxmlformats.org/officeDocument/2006/relationships/slideLayout"/><Relationship Id="rId6" Target="../media/image69.png" Type="http://schemas.openxmlformats.org/officeDocument/2006/relationships/image"/><Relationship Id="rId5" Target="../media/image68.emf" Type="http://schemas.openxmlformats.org/officeDocument/2006/relationships/image"/><Relationship Id="rId4" Target="../media/image67.emf" Type="http://schemas.openxmlformats.org/officeDocument/2006/relationships/image"/><Relationship Id="rId9" Target="../media/image2.emf" Type="http://schemas.openxmlformats.org/officeDocument/2006/relationships/image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 ?><Relationships xmlns="http://schemas.openxmlformats.org/package/2006/relationships"><Relationship Id="rId8" Target="../media/image79.jpeg" Type="http://schemas.openxmlformats.org/officeDocument/2006/relationships/image"/><Relationship Id="rId3" Target="../media/image74.jpeg" Type="http://schemas.openxmlformats.org/officeDocument/2006/relationships/image"/><Relationship Id="rId7" Target="../media/image78.jpeg" Type="http://schemas.openxmlformats.org/officeDocument/2006/relationships/image"/><Relationship Id="rId2" Target="../media/image73.jpg" Type="http://schemas.openxmlformats.org/officeDocument/2006/relationships/image"/><Relationship Id="rId1" Target="../slideLayouts/slideLayout2.xml" Type="http://schemas.openxmlformats.org/officeDocument/2006/relationships/slideLayout"/><Relationship Id="rId6" Target="../media/image77.jpeg" Type="http://schemas.openxmlformats.org/officeDocument/2006/relationships/image"/><Relationship Id="rId5" Target="../media/image76.png" Type="http://schemas.openxmlformats.org/officeDocument/2006/relationships/image"/><Relationship Id="rId10" Target="../media/image2.emf" Type="http://schemas.openxmlformats.org/officeDocument/2006/relationships/image"/><Relationship Id="rId4" Target="../media/image75.jpeg" Type="http://schemas.openxmlformats.org/officeDocument/2006/relationships/image"/><Relationship Id="rId9" Target="../media/image80.jpeg" Type="http://schemas.openxmlformats.org/officeDocument/2006/relationships/image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 ?><Relationships xmlns="http://schemas.openxmlformats.org/package/2006/relationships"><Relationship Id="rId8" Target="../media/image87.png" Type="http://schemas.openxmlformats.org/officeDocument/2006/relationships/image"/><Relationship Id="rId3" Target="../media/image82.png" Type="http://schemas.openxmlformats.org/officeDocument/2006/relationships/image"/><Relationship Id="rId7" Target="../media/image86.png" Type="http://schemas.openxmlformats.org/officeDocument/2006/relationships/image"/><Relationship Id="rId2" Target="../media/image81.jpg" Type="http://schemas.openxmlformats.org/officeDocument/2006/relationships/image"/><Relationship Id="rId1" Target="../slideLayouts/slideLayout2.xml" Type="http://schemas.openxmlformats.org/officeDocument/2006/relationships/slideLayout"/><Relationship Id="rId6" Target="../media/image85.png" Type="http://schemas.openxmlformats.org/officeDocument/2006/relationships/image"/><Relationship Id="rId5" Target="../media/image84.png" Type="http://schemas.openxmlformats.org/officeDocument/2006/relationships/image"/><Relationship Id="rId4" Target="../media/image83.jpeg" Type="http://schemas.openxmlformats.org/officeDocument/2006/relationships/image"/><Relationship Id="rId9" Target="../media/image2.emf" Type="http://schemas.openxmlformats.org/officeDocument/2006/relationships/image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emf"/><Relationship Id="rId3" Type="http://schemas.openxmlformats.org/officeDocument/2006/relationships/image" Target="../media/image89.png"/><Relationship Id="rId7" Type="http://schemas.openxmlformats.org/officeDocument/2006/relationships/image" Target="../media/image93.png"/><Relationship Id="rId2" Type="http://schemas.openxmlformats.org/officeDocument/2006/relationships/image" Target="../media/image8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22.xml.rels><?xml version="1.0" encoding="UTF-8" standalone="yes" ?><Relationships xmlns="http://schemas.openxmlformats.org/package/2006/relationships"><Relationship Id="rId3" Target="../media/image95.jpeg" Type="http://schemas.openxmlformats.org/officeDocument/2006/relationships/image"/><Relationship Id="rId2" Target="../media/image94.jpg" Type="http://schemas.openxmlformats.org/officeDocument/2006/relationships/image"/><Relationship Id="rId1" Target="../slideLayouts/slideLayout2.xml" Type="http://schemas.openxmlformats.org/officeDocument/2006/relationships/slideLayout"/><Relationship Id="rId6" Target="../media/image2.emf" Type="http://schemas.openxmlformats.org/officeDocument/2006/relationships/image"/><Relationship Id="rId5" Target="../media/image97.jpeg" Type="http://schemas.openxmlformats.org/officeDocument/2006/relationships/image"/><Relationship Id="rId4" Target="../media/image96.jpeg" Type="http://schemas.openxmlformats.org/officeDocument/2006/relationships/image"/></Relationships>
</file>

<file path=ppt/slides/_rels/slide23.xml.rels><?xml version="1.0" encoding="UTF-8" standalone="yes" ?><Relationships xmlns="http://schemas.openxmlformats.org/package/2006/relationships"><Relationship Id="rId8" Target="../media/image104.jpeg" Type="http://schemas.openxmlformats.org/officeDocument/2006/relationships/image"/><Relationship Id="rId3" Target="../media/image99.png" Type="http://schemas.openxmlformats.org/officeDocument/2006/relationships/image"/><Relationship Id="rId7" Target="../media/image103.png" Type="http://schemas.openxmlformats.org/officeDocument/2006/relationships/image"/><Relationship Id="rId2" Target="../media/image98.jpg" Type="http://schemas.openxmlformats.org/officeDocument/2006/relationships/image"/><Relationship Id="rId1" Target="../slideLayouts/slideLayout2.xml" Type="http://schemas.openxmlformats.org/officeDocument/2006/relationships/slideLayout"/><Relationship Id="rId6" Target="../media/image102.png" Type="http://schemas.openxmlformats.org/officeDocument/2006/relationships/image"/><Relationship Id="rId5" Target="../media/image101.png" Type="http://schemas.openxmlformats.org/officeDocument/2006/relationships/image"/><Relationship Id="rId4" Target="../media/image100.png" Type="http://schemas.openxmlformats.org/officeDocument/2006/relationships/image"/><Relationship Id="rId9" Target="../media/image2.emf" Type="http://schemas.openxmlformats.org/officeDocument/2006/relationships/image"/></Relationships>
</file>

<file path=ppt/slides/_rels/slide24.xml.rels><?xml version="1.0" encoding="UTF-8" standalone="yes" ?><Relationships xmlns="http://schemas.openxmlformats.org/package/2006/relationships"><Relationship Id="rId8" Target="../media/image2.emf" Type="http://schemas.openxmlformats.org/officeDocument/2006/relationships/image"/><Relationship Id="rId3" Target="../media/image106.jpeg" Type="http://schemas.openxmlformats.org/officeDocument/2006/relationships/image"/><Relationship Id="rId7" Target="../media/image110.png" Type="http://schemas.openxmlformats.org/officeDocument/2006/relationships/image"/><Relationship Id="rId2" Target="../media/image105.jpg" Type="http://schemas.openxmlformats.org/officeDocument/2006/relationships/image"/><Relationship Id="rId1" Target="../slideLayouts/slideLayout2.xml" Type="http://schemas.openxmlformats.org/officeDocument/2006/relationships/slideLayout"/><Relationship Id="rId6" Target="../media/image109.png" Type="http://schemas.openxmlformats.org/officeDocument/2006/relationships/image"/><Relationship Id="rId5" Target="../media/image108.png" Type="http://schemas.openxmlformats.org/officeDocument/2006/relationships/image"/><Relationship Id="rId4" Target="../media/image107.png" Type="http://schemas.openxmlformats.org/officeDocument/2006/relationships/image"/></Relationships>
</file>

<file path=ppt/slides/_rels/slide25.xml.rels><?xml version="1.0" encoding="UTF-8" standalone="yes" ?><Relationships xmlns="http://schemas.openxmlformats.org/package/2006/relationships"><Relationship Id="rId3" Target="../media/image112.png" Type="http://schemas.openxmlformats.org/officeDocument/2006/relationships/image"/><Relationship Id="rId7" Target="../media/image2.emf" Type="http://schemas.openxmlformats.org/officeDocument/2006/relationships/image"/><Relationship Id="rId2" Target="../media/image111.jpg" Type="http://schemas.openxmlformats.org/officeDocument/2006/relationships/image"/><Relationship Id="rId1" Target="../slideLayouts/slideLayout2.xml" Type="http://schemas.openxmlformats.org/officeDocument/2006/relationships/slideLayout"/><Relationship Id="rId6" Target="../media/image115.jpeg" Type="http://schemas.openxmlformats.org/officeDocument/2006/relationships/image"/><Relationship Id="rId5" Target="../media/image114.png" Type="http://schemas.openxmlformats.org/officeDocument/2006/relationships/image"/><Relationship Id="rId4" Target="../media/image113.jpeg" Type="http://schemas.openxmlformats.org/officeDocument/2006/relationships/image"/></Relationships>
</file>

<file path=ppt/slides/_rels/slide26.xml.rels><?xml version="1.0" encoding="UTF-8" standalone="yes" ?><Relationships xmlns="http://schemas.openxmlformats.org/package/2006/relationships"><Relationship Id="rId8" Target="../media/image122.jpeg" Type="http://schemas.openxmlformats.org/officeDocument/2006/relationships/image"/><Relationship Id="rId3" Target="../media/image117.png" Type="http://schemas.openxmlformats.org/officeDocument/2006/relationships/image"/><Relationship Id="rId7" Target="../media/image121.jpeg" Type="http://schemas.openxmlformats.org/officeDocument/2006/relationships/image"/><Relationship Id="rId2" Target="../media/image116.jpg" Type="http://schemas.openxmlformats.org/officeDocument/2006/relationships/image"/><Relationship Id="rId1" Target="../slideLayouts/slideLayout2.xml" Type="http://schemas.openxmlformats.org/officeDocument/2006/relationships/slideLayout"/><Relationship Id="rId6" Target="../media/image120.jpeg" Type="http://schemas.openxmlformats.org/officeDocument/2006/relationships/image"/><Relationship Id="rId5" Target="../media/image119.png" Type="http://schemas.openxmlformats.org/officeDocument/2006/relationships/image"/><Relationship Id="rId4" Target="../media/image118.png" Type="http://schemas.openxmlformats.org/officeDocument/2006/relationships/image"/><Relationship Id="rId9" Target="../media/image2.emf" Type="http://schemas.openxmlformats.org/officeDocument/2006/relationships/image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7" Type="http://schemas.openxmlformats.org/officeDocument/2006/relationships/image" Target="../media/image2.emf"/><Relationship Id="rId2" Type="http://schemas.openxmlformats.org/officeDocument/2006/relationships/image" Target="../media/image12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7.png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28.xml.rels><?xml version="1.0" encoding="UTF-8" standalone="yes" ?><Relationships xmlns="http://schemas.openxmlformats.org/package/2006/relationships"><Relationship Id="rId8" Target="../media/image134.jpeg" Type="http://schemas.openxmlformats.org/officeDocument/2006/relationships/image"/><Relationship Id="rId3" Target="../media/image129.png" Type="http://schemas.openxmlformats.org/officeDocument/2006/relationships/image"/><Relationship Id="rId7" Target="../media/image133.jpeg" Type="http://schemas.openxmlformats.org/officeDocument/2006/relationships/image"/><Relationship Id="rId2" Target="../media/image128.jpg" Type="http://schemas.openxmlformats.org/officeDocument/2006/relationships/image"/><Relationship Id="rId1" Target="../slideLayouts/slideLayout2.xml" Type="http://schemas.openxmlformats.org/officeDocument/2006/relationships/slideLayout"/><Relationship Id="rId6" Target="../media/image132.jpeg" Type="http://schemas.openxmlformats.org/officeDocument/2006/relationships/image"/><Relationship Id="rId11" Target="../media/image2.emf" Type="http://schemas.openxmlformats.org/officeDocument/2006/relationships/image"/><Relationship Id="rId5" Target="../media/image131.jpeg" Type="http://schemas.openxmlformats.org/officeDocument/2006/relationships/image"/><Relationship Id="rId10" Target="../media/image136.jpeg" Type="http://schemas.openxmlformats.org/officeDocument/2006/relationships/image"/><Relationship Id="rId4" Target="../media/image130.png" Type="http://schemas.openxmlformats.org/officeDocument/2006/relationships/image"/><Relationship Id="rId9" Target="../media/image135.jpeg" Type="http://schemas.openxmlformats.org/officeDocument/2006/relationships/image"/></Relationships>
</file>

<file path=ppt/slides/_rels/slide29.xml.rels><?xml version="1.0" encoding="UTF-8" standalone="yes" ?><Relationships xmlns="http://schemas.openxmlformats.org/package/2006/relationships"><Relationship Id="rId8" Target="../media/image2.emf" Type="http://schemas.openxmlformats.org/officeDocument/2006/relationships/image"/><Relationship Id="rId3" Target="../media/image137.jpg" Type="http://schemas.openxmlformats.org/officeDocument/2006/relationships/image"/><Relationship Id="rId7" Target="../media/image141.png" Type="http://schemas.openxmlformats.org/officeDocument/2006/relationships/image"/><Relationship Id="rId2" Target="../slideLayouts/slideLayout2.xml" Type="http://schemas.openxmlformats.org/officeDocument/2006/relationships/slideLayout"/><Relationship Id="rId1" Target="../theme/themeOverride1.xml" Type="http://schemas.openxmlformats.org/officeDocument/2006/relationships/themeOverride"/><Relationship Id="rId6" Target="../media/image140.jpeg" Type="http://schemas.openxmlformats.org/officeDocument/2006/relationships/image"/><Relationship Id="rId5" Target="../media/image139.jpeg" Type="http://schemas.openxmlformats.org/officeDocument/2006/relationships/image"/><Relationship Id="rId4" Target="../media/image138.jpeg" Type="http://schemas.openxmlformats.org/officeDocument/2006/relationships/image"/></Relationships>
</file>

<file path=ppt/slides/_rels/slide3.xml.rels><?xml version="1.0" encoding="UTF-8" standalone="yes" ?><Relationships xmlns="http://schemas.openxmlformats.org/package/2006/relationships"><Relationship Id="rId3" Target="../media/image5.jpeg" Type="http://schemas.openxmlformats.org/officeDocument/2006/relationships/image"/><Relationship Id="rId2" Target="../media/image4.jpg" Type="http://schemas.openxmlformats.org/officeDocument/2006/relationships/image"/><Relationship Id="rId1" Target="../slideLayouts/slideLayout2.xml" Type="http://schemas.openxmlformats.org/officeDocument/2006/relationships/slideLayout"/><Relationship Id="rId6" Target="../media/image2.emf" Type="http://schemas.openxmlformats.org/officeDocument/2006/relationships/image"/><Relationship Id="rId5" Target="../media/image7.jpeg" Type="http://schemas.openxmlformats.org/officeDocument/2006/relationships/image"/><Relationship Id="rId4" Target="../media/image6.jpeg" Type="http://schemas.openxmlformats.org/officeDocument/2006/relationships/image"/></Relationships>
</file>

<file path=ppt/slides/_rels/slide30.xml.rels><?xml version="1.0" encoding="UTF-8" standalone="yes" ?><Relationships xmlns="http://schemas.openxmlformats.org/package/2006/relationships"><Relationship Id="rId3" Target="../media/image143.jpeg" Type="http://schemas.openxmlformats.org/officeDocument/2006/relationships/image"/><Relationship Id="rId7" Target="../media/image2.emf" Type="http://schemas.openxmlformats.org/officeDocument/2006/relationships/image"/><Relationship Id="rId2" Target="../media/image142.jpg" Type="http://schemas.openxmlformats.org/officeDocument/2006/relationships/image"/><Relationship Id="rId1" Target="../slideLayouts/slideLayout2.xml" Type="http://schemas.openxmlformats.org/officeDocument/2006/relationships/slideLayout"/><Relationship Id="rId6" Target="../media/image146.jpeg" Type="http://schemas.openxmlformats.org/officeDocument/2006/relationships/image"/><Relationship Id="rId5" Target="../media/image145.jpeg" Type="http://schemas.openxmlformats.org/officeDocument/2006/relationships/image"/><Relationship Id="rId4" Target="../media/image144.emf" Type="http://schemas.openxmlformats.org/officeDocument/2006/relationships/image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png"/><Relationship Id="rId3" Type="http://schemas.openxmlformats.org/officeDocument/2006/relationships/image" Target="../media/image148.png"/><Relationship Id="rId7" Type="http://schemas.openxmlformats.org/officeDocument/2006/relationships/image" Target="../media/image152.png"/><Relationship Id="rId2" Type="http://schemas.openxmlformats.org/officeDocument/2006/relationships/image" Target="../media/image14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1.emf"/><Relationship Id="rId5" Type="http://schemas.openxmlformats.org/officeDocument/2006/relationships/image" Target="../media/image150.emf"/><Relationship Id="rId4" Type="http://schemas.openxmlformats.org/officeDocument/2006/relationships/image" Target="../media/image149.png"/><Relationship Id="rId9" Type="http://schemas.openxmlformats.org/officeDocument/2006/relationships/image" Target="../media/image2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54.jp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 ?><Relationships xmlns="http://schemas.openxmlformats.org/package/2006/relationships"><Relationship Id="rId8" Target="../media/image161.jpeg" Type="http://schemas.openxmlformats.org/officeDocument/2006/relationships/image"/><Relationship Id="rId13" Target="../media/image2.emf" Type="http://schemas.openxmlformats.org/officeDocument/2006/relationships/image"/><Relationship Id="rId3" Target="../media/image156.jpeg" Type="http://schemas.openxmlformats.org/officeDocument/2006/relationships/image"/><Relationship Id="rId7" Target="../media/image160.jpeg" Type="http://schemas.openxmlformats.org/officeDocument/2006/relationships/image"/><Relationship Id="rId12" Target="../media/image165.jpeg" Type="http://schemas.openxmlformats.org/officeDocument/2006/relationships/image"/><Relationship Id="rId2" Target="../media/image155.png" Type="http://schemas.openxmlformats.org/officeDocument/2006/relationships/image"/><Relationship Id="rId1" Target="../slideLayouts/slideLayout2.xml" Type="http://schemas.openxmlformats.org/officeDocument/2006/relationships/slideLayout"/><Relationship Id="rId6" Target="../media/image159.jpeg" Type="http://schemas.openxmlformats.org/officeDocument/2006/relationships/image"/><Relationship Id="rId11" Target="../media/image164.jpeg" Type="http://schemas.openxmlformats.org/officeDocument/2006/relationships/image"/><Relationship Id="rId5" Target="../media/image158.jpeg" Type="http://schemas.openxmlformats.org/officeDocument/2006/relationships/image"/><Relationship Id="rId10" Target="../media/image163.jpeg" Type="http://schemas.openxmlformats.org/officeDocument/2006/relationships/image"/><Relationship Id="rId4" Target="../media/image157.jpeg" Type="http://schemas.openxmlformats.org/officeDocument/2006/relationships/image"/><Relationship Id="rId9" Target="../media/image162.jpeg" Type="http://schemas.openxmlformats.org/officeDocument/2006/relationships/image"/></Relationships>
</file>

<file path=ppt/slides/_rels/slide34.xml.rels><?xml version="1.0" encoding="UTF-8" standalone="yes" ?><Relationships xmlns="http://schemas.openxmlformats.org/package/2006/relationships"><Relationship Id="rId3" Target="../media/image167.jpeg" Type="http://schemas.openxmlformats.org/officeDocument/2006/relationships/image"/><Relationship Id="rId7" Target="../media/image2.emf" Type="http://schemas.openxmlformats.org/officeDocument/2006/relationships/image"/><Relationship Id="rId2" Target="../media/image166.jpeg" Type="http://schemas.openxmlformats.org/officeDocument/2006/relationships/image"/><Relationship Id="rId1" Target="../slideLayouts/slideLayout2.xml" Type="http://schemas.openxmlformats.org/officeDocument/2006/relationships/slideLayout"/><Relationship Id="rId6" Target="../media/image170.jpeg" Type="http://schemas.openxmlformats.org/officeDocument/2006/relationships/image"/><Relationship Id="rId5" Target="../media/image169.jpeg" Type="http://schemas.openxmlformats.org/officeDocument/2006/relationships/image"/><Relationship Id="rId4" Target="../media/image168.jpeg" Type="http://schemas.openxmlformats.org/officeDocument/2006/relationships/image"/></Relationships>
</file>

<file path=ppt/slides/_rels/slide35.xml.rels><?xml version="1.0" encoding="UTF-8" standalone="yes" ?><Relationships xmlns="http://schemas.openxmlformats.org/package/2006/relationships"><Relationship Id="rId3" Target="../media/image171.jpeg" Type="http://schemas.openxmlformats.org/officeDocument/2006/relationships/image"/><Relationship Id="rId7" Target="../media/image2.emf" Type="http://schemas.openxmlformats.org/officeDocument/2006/relationships/image"/><Relationship Id="rId2" Target="../media/image166.jpeg" Type="http://schemas.openxmlformats.org/officeDocument/2006/relationships/image"/><Relationship Id="rId1" Target="../slideLayouts/slideLayout2.xml" Type="http://schemas.openxmlformats.org/officeDocument/2006/relationships/slideLayout"/><Relationship Id="rId6" Target="../media/image174.jpeg" Type="http://schemas.openxmlformats.org/officeDocument/2006/relationships/image"/><Relationship Id="rId5" Target="../media/image173.jpeg" Type="http://schemas.openxmlformats.org/officeDocument/2006/relationships/image"/><Relationship Id="rId4" Target="../media/image172.jpeg" Type="http://schemas.openxmlformats.org/officeDocument/2006/relationships/image"/></Relationships>
</file>

<file path=ppt/slides/_rels/slide36.xml.rels><?xml version="1.0" encoding="UTF-8" standalone="yes" ?><Relationships xmlns="http://schemas.openxmlformats.org/package/2006/relationships"><Relationship Id="rId8" Target="../media/image181.jpeg" Type="http://schemas.openxmlformats.org/officeDocument/2006/relationships/image"/><Relationship Id="rId3" Target="../media/image176.jpeg" Type="http://schemas.openxmlformats.org/officeDocument/2006/relationships/image"/><Relationship Id="rId7" Target="../media/image180.png" Type="http://schemas.openxmlformats.org/officeDocument/2006/relationships/image"/><Relationship Id="rId2" Target="../media/image175.jpeg" Type="http://schemas.openxmlformats.org/officeDocument/2006/relationships/image"/><Relationship Id="rId1" Target="../slideLayouts/slideLayout2.xml" Type="http://schemas.openxmlformats.org/officeDocument/2006/relationships/slideLayout"/><Relationship Id="rId6" Target="../media/image179.jpeg" Type="http://schemas.openxmlformats.org/officeDocument/2006/relationships/image"/><Relationship Id="rId5" Target="../media/image178.jpeg" Type="http://schemas.openxmlformats.org/officeDocument/2006/relationships/image"/><Relationship Id="rId10" Target="../media/image2.emf" Type="http://schemas.openxmlformats.org/officeDocument/2006/relationships/image"/><Relationship Id="rId4" Target="../media/image177.jpeg" Type="http://schemas.openxmlformats.org/officeDocument/2006/relationships/image"/><Relationship Id="rId9" Target="../media/image182.jpeg" Type="http://schemas.openxmlformats.org/officeDocument/2006/relationships/image"/></Relationships>
</file>

<file path=ppt/slides/_rels/slide37.xml.rels><?xml version="1.0" encoding="UTF-8" standalone="yes" ?><Relationships xmlns="http://schemas.openxmlformats.org/package/2006/relationships"><Relationship Id="rId3" Target="../media/image184.jpeg" Type="http://schemas.openxmlformats.org/officeDocument/2006/relationships/image"/><Relationship Id="rId7" Target="../media/image2.emf" Type="http://schemas.openxmlformats.org/officeDocument/2006/relationships/image"/><Relationship Id="rId2" Target="../media/image183.jpg" Type="http://schemas.openxmlformats.org/officeDocument/2006/relationships/image"/><Relationship Id="rId1" Target="../slideLayouts/slideLayout2.xml" Type="http://schemas.openxmlformats.org/officeDocument/2006/relationships/slideLayout"/><Relationship Id="rId6" Target="../media/image187.jpeg" Type="http://schemas.openxmlformats.org/officeDocument/2006/relationships/image"/><Relationship Id="rId5" Target="../media/image186.jpeg" Type="http://schemas.openxmlformats.org/officeDocument/2006/relationships/image"/><Relationship Id="rId4" Target="../media/image185.jpeg" Type="http://schemas.openxmlformats.org/officeDocument/2006/relationships/image"/></Relationships>
</file>

<file path=ppt/slides/_rels/slide38.xml.rels><?xml version="1.0" encoding="UTF-8" standalone="yes" ?><Relationships xmlns="http://schemas.openxmlformats.org/package/2006/relationships"><Relationship Id="rId8" Target="../media/image2.emf" Type="http://schemas.openxmlformats.org/officeDocument/2006/relationships/image"/><Relationship Id="rId3" Target="../media/image189.jpeg" Type="http://schemas.openxmlformats.org/officeDocument/2006/relationships/image"/><Relationship Id="rId7" Target="../media/image193.jpeg" Type="http://schemas.openxmlformats.org/officeDocument/2006/relationships/image"/><Relationship Id="rId2" Target="../media/image188.png" Type="http://schemas.openxmlformats.org/officeDocument/2006/relationships/image"/><Relationship Id="rId1" Target="../slideLayouts/slideLayout2.xml" Type="http://schemas.openxmlformats.org/officeDocument/2006/relationships/slideLayout"/><Relationship Id="rId6" Target="../media/image192.jpeg" Type="http://schemas.openxmlformats.org/officeDocument/2006/relationships/image"/><Relationship Id="rId5" Target="../media/image191.jpeg" Type="http://schemas.openxmlformats.org/officeDocument/2006/relationships/image"/><Relationship Id="rId4" Target="../media/image190.jpeg" Type="http://schemas.openxmlformats.org/officeDocument/2006/relationships/image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94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2.emf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0.xml.rels><?xml version="1.0" encoding="UTF-8" standalone="yes" ?><Relationships xmlns="http://schemas.openxmlformats.org/package/2006/relationships"><Relationship Id="rId8" Target="../media/image201.jpg" Type="http://schemas.openxmlformats.org/officeDocument/2006/relationships/image"/><Relationship Id="rId3" Target="../media/image196.jpeg" Type="http://schemas.openxmlformats.org/officeDocument/2006/relationships/image"/><Relationship Id="rId7" Target="../media/image200.jpeg" Type="http://schemas.openxmlformats.org/officeDocument/2006/relationships/image"/><Relationship Id="rId2" Target="../media/image195.jpeg" Type="http://schemas.openxmlformats.org/officeDocument/2006/relationships/image"/><Relationship Id="rId1" Target="../slideLayouts/slideLayout2.xml" Type="http://schemas.openxmlformats.org/officeDocument/2006/relationships/slideLayout"/><Relationship Id="rId6" Target="../media/image199.jpeg" Type="http://schemas.openxmlformats.org/officeDocument/2006/relationships/image"/><Relationship Id="rId5" Target="../media/image198.png" Type="http://schemas.openxmlformats.org/officeDocument/2006/relationships/image"/><Relationship Id="rId4" Target="../media/image197.jpeg" Type="http://schemas.openxmlformats.org/officeDocument/2006/relationships/image"/><Relationship Id="rId9" Target="../media/image2.emf" Type="http://schemas.openxmlformats.org/officeDocument/2006/relationships/image"/></Relationships>
</file>

<file path=ppt/slides/_rels/slide41.xml.rels><?xml version="1.0" encoding="UTF-8" standalone="yes" ?><Relationships xmlns="http://schemas.openxmlformats.org/package/2006/relationships"><Relationship Id="rId8" Target="../media/image2.emf" Type="http://schemas.openxmlformats.org/officeDocument/2006/relationships/image"/><Relationship Id="rId3" Target="../media/image203.jpeg" Type="http://schemas.openxmlformats.org/officeDocument/2006/relationships/image"/><Relationship Id="rId7" Target="../media/image207.jpeg" Type="http://schemas.openxmlformats.org/officeDocument/2006/relationships/image"/><Relationship Id="rId2" Target="../media/image202.jpg" Type="http://schemas.openxmlformats.org/officeDocument/2006/relationships/image"/><Relationship Id="rId1" Target="../slideLayouts/slideLayout2.xml" Type="http://schemas.openxmlformats.org/officeDocument/2006/relationships/slideLayout"/><Relationship Id="rId6" Target="../media/image206.jpeg" Type="http://schemas.openxmlformats.org/officeDocument/2006/relationships/image"/><Relationship Id="rId5" Target="../media/image205.jpeg" Type="http://schemas.openxmlformats.org/officeDocument/2006/relationships/image"/><Relationship Id="rId4" Target="../media/image204.jpeg" Type="http://schemas.openxmlformats.org/officeDocument/2006/relationships/image"/></Relationships>
</file>

<file path=ppt/slides/_rels/slide42.xml.rels><?xml version="1.0" encoding="UTF-8" standalone="yes" ?><Relationships xmlns="http://schemas.openxmlformats.org/package/2006/relationships"><Relationship Id="rId3" Target="../media/image209.jpeg" Type="http://schemas.openxmlformats.org/officeDocument/2006/relationships/image"/><Relationship Id="rId7" Target="../media/image2.emf" Type="http://schemas.openxmlformats.org/officeDocument/2006/relationships/image"/><Relationship Id="rId2" Target="../media/image208.jpg" Type="http://schemas.openxmlformats.org/officeDocument/2006/relationships/image"/><Relationship Id="rId1" Target="../slideLayouts/slideLayout2.xml" Type="http://schemas.openxmlformats.org/officeDocument/2006/relationships/slideLayout"/><Relationship Id="rId6" Target="../media/image212.jpeg" Type="http://schemas.openxmlformats.org/officeDocument/2006/relationships/image"/><Relationship Id="rId5" Target="../media/image211.png" Type="http://schemas.openxmlformats.org/officeDocument/2006/relationships/image"/><Relationship Id="rId4" Target="../media/image210.png" Type="http://schemas.openxmlformats.org/officeDocument/2006/relationships/image"/></Relationships>
</file>

<file path=ppt/slides/_rels/slide43.xml.rels><?xml version="1.0" encoding="UTF-8" standalone="yes" ?><Relationships xmlns="http://schemas.openxmlformats.org/package/2006/relationships"><Relationship Id="rId8" Target="../media/image219.png" Type="http://schemas.openxmlformats.org/officeDocument/2006/relationships/image"/><Relationship Id="rId3" Target="../media/image214.jpeg" Type="http://schemas.openxmlformats.org/officeDocument/2006/relationships/image"/><Relationship Id="rId7" Target="../media/image218.png" Type="http://schemas.openxmlformats.org/officeDocument/2006/relationships/image"/><Relationship Id="rId2" Target="../media/image213.jpg" Type="http://schemas.openxmlformats.org/officeDocument/2006/relationships/image"/><Relationship Id="rId1" Target="../slideLayouts/slideLayout2.xml" Type="http://schemas.openxmlformats.org/officeDocument/2006/relationships/slideLayout"/><Relationship Id="rId6" Target="../media/image217.jpeg" Type="http://schemas.openxmlformats.org/officeDocument/2006/relationships/image"/><Relationship Id="rId5" Target="../media/image216.png" Type="http://schemas.openxmlformats.org/officeDocument/2006/relationships/image"/><Relationship Id="rId4" Target="../media/image215.png" Type="http://schemas.openxmlformats.org/officeDocument/2006/relationships/image"/><Relationship Id="rId9" Target="../media/image2.emf" Type="http://schemas.openxmlformats.org/officeDocument/2006/relationships/image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2" Type="http://schemas.openxmlformats.org/officeDocument/2006/relationships/image" Target="../media/image22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emf"/><Relationship Id="rId5" Type="http://schemas.openxmlformats.org/officeDocument/2006/relationships/image" Target="../media/image223.png"/><Relationship Id="rId4" Type="http://schemas.openxmlformats.org/officeDocument/2006/relationships/image" Target="../media/image222.png"/></Relationships>
</file>

<file path=ppt/slides/_rels/slide45.xml.rels><?xml version="1.0" encoding="UTF-8" standalone="yes" ?><Relationships xmlns="http://schemas.openxmlformats.org/package/2006/relationships"><Relationship Id="rId8" Target="../media/image230.jpeg" Type="http://schemas.openxmlformats.org/officeDocument/2006/relationships/image"/><Relationship Id="rId3" Target="../media/image225.png" Type="http://schemas.openxmlformats.org/officeDocument/2006/relationships/image"/><Relationship Id="rId7" Target="../media/image229.jpeg" Type="http://schemas.openxmlformats.org/officeDocument/2006/relationships/image"/><Relationship Id="rId2" Target="../media/image224.jpg" Type="http://schemas.openxmlformats.org/officeDocument/2006/relationships/image"/><Relationship Id="rId1" Target="../slideLayouts/slideLayout2.xml" Type="http://schemas.openxmlformats.org/officeDocument/2006/relationships/slideLayout"/><Relationship Id="rId6" Target="../media/image228.jpeg" Type="http://schemas.openxmlformats.org/officeDocument/2006/relationships/image"/><Relationship Id="rId5" Target="../media/image227.png" Type="http://schemas.openxmlformats.org/officeDocument/2006/relationships/image"/><Relationship Id="rId4" Target="../media/image226.png" Type="http://schemas.openxmlformats.org/officeDocument/2006/relationships/image"/><Relationship Id="rId9" Target="../media/image2.emf" Type="http://schemas.openxmlformats.org/officeDocument/2006/relationships/image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2.png"/><Relationship Id="rId7" Type="http://schemas.openxmlformats.org/officeDocument/2006/relationships/image" Target="../media/image2.emf"/><Relationship Id="rId2" Type="http://schemas.openxmlformats.org/officeDocument/2006/relationships/image" Target="../media/image23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5.png"/><Relationship Id="rId5" Type="http://schemas.openxmlformats.org/officeDocument/2006/relationships/image" Target="../media/image234.png"/><Relationship Id="rId4" Type="http://schemas.openxmlformats.org/officeDocument/2006/relationships/image" Target="../media/image233.png"/></Relationships>
</file>

<file path=ppt/slides/_rels/slide47.xml.rels><?xml version="1.0" encoding="UTF-8" standalone="yes" ?><Relationships xmlns="http://schemas.openxmlformats.org/package/2006/relationships"><Relationship Id="rId8" Target="../media/image2.emf" Type="http://schemas.openxmlformats.org/officeDocument/2006/relationships/image"/><Relationship Id="rId3" Target="../media/image237.png" Type="http://schemas.openxmlformats.org/officeDocument/2006/relationships/image"/><Relationship Id="rId7" Target="../media/image241.jpeg" Type="http://schemas.openxmlformats.org/officeDocument/2006/relationships/image"/><Relationship Id="rId2" Target="../media/image236.jpg" Type="http://schemas.openxmlformats.org/officeDocument/2006/relationships/image"/><Relationship Id="rId1" Target="../slideLayouts/slideLayout2.xml" Type="http://schemas.openxmlformats.org/officeDocument/2006/relationships/slideLayout"/><Relationship Id="rId6" Target="../media/image240.jpeg" Type="http://schemas.openxmlformats.org/officeDocument/2006/relationships/image"/><Relationship Id="rId5" Target="../media/image239.jpeg" Type="http://schemas.openxmlformats.org/officeDocument/2006/relationships/image"/><Relationship Id="rId4" Target="../media/image238.png" Type="http://schemas.openxmlformats.org/officeDocument/2006/relationships/image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242.jp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 ?><Relationships xmlns="http://schemas.openxmlformats.org/package/2006/relationships"><Relationship Id="rId8" Target="../media/image2.emf" Type="http://schemas.openxmlformats.org/officeDocument/2006/relationships/image"/><Relationship Id="rId3" Target="../media/image244.png" Type="http://schemas.openxmlformats.org/officeDocument/2006/relationships/image"/><Relationship Id="rId7" Target="../media/image248.jpeg" Type="http://schemas.openxmlformats.org/officeDocument/2006/relationships/image"/><Relationship Id="rId2" Target="../media/image243.jpg" Type="http://schemas.openxmlformats.org/officeDocument/2006/relationships/image"/><Relationship Id="rId1" Target="../slideLayouts/slideLayout2.xml" Type="http://schemas.openxmlformats.org/officeDocument/2006/relationships/slideLayout"/><Relationship Id="rId6" Target="../media/image247.jpeg" Type="http://schemas.openxmlformats.org/officeDocument/2006/relationships/image"/><Relationship Id="rId5" Target="../media/image246.jpeg" Type="http://schemas.openxmlformats.org/officeDocument/2006/relationships/image"/><Relationship Id="rId4" Target="../media/image245.jpeg" Type="http://schemas.openxmlformats.org/officeDocument/2006/relationships/image"/></Relationships>
</file>

<file path=ppt/slides/_rels/slide5.xml.rels><?xml version="1.0" encoding="UTF-8" standalone="yes" ?><Relationships xmlns="http://schemas.openxmlformats.org/package/2006/relationships"><Relationship Id="rId3" Target="../media/image14.jpeg" Type="http://schemas.openxmlformats.org/officeDocument/2006/relationships/image"/><Relationship Id="rId2" Target="../media/image13.jpg" Type="http://schemas.openxmlformats.org/officeDocument/2006/relationships/image"/><Relationship Id="rId1" Target="../slideLayouts/slideLayout2.xml" Type="http://schemas.openxmlformats.org/officeDocument/2006/relationships/slideLayout"/><Relationship Id="rId6" Target="../media/image2.emf" Type="http://schemas.openxmlformats.org/officeDocument/2006/relationships/image"/><Relationship Id="rId5" Target="../media/image16.png" Type="http://schemas.openxmlformats.org/officeDocument/2006/relationships/image"/><Relationship Id="rId4" Target="../media/image15.jpeg" Type="http://schemas.openxmlformats.org/officeDocument/2006/relationships/image"/></Relationships>
</file>

<file path=ppt/slides/_rels/slide50.xml.rels><?xml version="1.0" encoding="UTF-8" standalone="yes" ?><Relationships xmlns="http://schemas.openxmlformats.org/package/2006/relationships"><Relationship Id="rId3" Target="../media/image250.jpeg" Type="http://schemas.openxmlformats.org/officeDocument/2006/relationships/image"/><Relationship Id="rId7" Target="../media/image2.emf" Type="http://schemas.openxmlformats.org/officeDocument/2006/relationships/image"/><Relationship Id="rId2" Target="../media/image249.jpg" Type="http://schemas.openxmlformats.org/officeDocument/2006/relationships/image"/><Relationship Id="rId1" Target="../slideLayouts/slideLayout2.xml" Type="http://schemas.openxmlformats.org/officeDocument/2006/relationships/slideLayout"/><Relationship Id="rId6" Target="../media/image253.png" Type="http://schemas.openxmlformats.org/officeDocument/2006/relationships/image"/><Relationship Id="rId5" Target="../media/image252.jpeg" Type="http://schemas.openxmlformats.org/officeDocument/2006/relationships/image"/><Relationship Id="rId4" Target="../media/image251.jpeg" Type="http://schemas.openxmlformats.org/officeDocument/2006/relationships/image"/></Relationships>
</file>

<file path=ppt/slides/_rels/slide51.xml.rels><?xml version="1.0" encoding="UTF-8" standalone="yes" ?><Relationships xmlns="http://schemas.openxmlformats.org/package/2006/relationships"><Relationship Id="rId8" Target="../media/image2.emf" Type="http://schemas.openxmlformats.org/officeDocument/2006/relationships/image"/><Relationship Id="rId3" Target="../media/image255.jpeg" Type="http://schemas.openxmlformats.org/officeDocument/2006/relationships/image"/><Relationship Id="rId7" Target="../media/image259.png" Type="http://schemas.openxmlformats.org/officeDocument/2006/relationships/image"/><Relationship Id="rId2" Target="../media/image254.jpg" Type="http://schemas.openxmlformats.org/officeDocument/2006/relationships/image"/><Relationship Id="rId1" Target="../slideLayouts/slideLayout2.xml" Type="http://schemas.openxmlformats.org/officeDocument/2006/relationships/slideLayout"/><Relationship Id="rId6" Target="../media/image258.jpeg" Type="http://schemas.openxmlformats.org/officeDocument/2006/relationships/image"/><Relationship Id="rId5" Target="../media/image257.jpeg" Type="http://schemas.openxmlformats.org/officeDocument/2006/relationships/image"/><Relationship Id="rId4" Target="../media/image256.jpeg" Type="http://schemas.openxmlformats.org/officeDocument/2006/relationships/image"/></Relationships>
</file>

<file path=ppt/slides/_rels/slide52.xml.rels><?xml version="1.0" encoding="UTF-8" standalone="yes" ?><Relationships xmlns="http://schemas.openxmlformats.org/package/2006/relationships"><Relationship Id="rId8" Target="../media/image266.png" Type="http://schemas.openxmlformats.org/officeDocument/2006/relationships/image"/><Relationship Id="rId3" Target="../media/image261.png" Type="http://schemas.openxmlformats.org/officeDocument/2006/relationships/image"/><Relationship Id="rId7" Target="../media/image265.jpeg" Type="http://schemas.openxmlformats.org/officeDocument/2006/relationships/image"/><Relationship Id="rId2" Target="../media/image260.jpg" Type="http://schemas.openxmlformats.org/officeDocument/2006/relationships/image"/><Relationship Id="rId1" Target="../slideLayouts/slideLayout2.xml" Type="http://schemas.openxmlformats.org/officeDocument/2006/relationships/slideLayout"/><Relationship Id="rId6" Target="../media/image264.jpeg" Type="http://schemas.openxmlformats.org/officeDocument/2006/relationships/image"/><Relationship Id="rId5" Target="../media/image263.png" Type="http://schemas.openxmlformats.org/officeDocument/2006/relationships/image"/><Relationship Id="rId4" Target="../media/image262.jpeg" Type="http://schemas.openxmlformats.org/officeDocument/2006/relationships/image"/><Relationship Id="rId9" Target="../media/image2.emf" Type="http://schemas.openxmlformats.org/officeDocument/2006/relationships/image"/></Relationships>
</file>

<file path=ppt/slides/_rels/slide53.xml.rels><?xml version="1.0" encoding="UTF-8" standalone="yes" ?><Relationships xmlns="http://schemas.openxmlformats.org/package/2006/relationships"><Relationship Id="rId8" Target="../media/image273.jpeg" Type="http://schemas.openxmlformats.org/officeDocument/2006/relationships/image"/><Relationship Id="rId3" Target="../media/image268.jpeg" Type="http://schemas.openxmlformats.org/officeDocument/2006/relationships/image"/><Relationship Id="rId7" Target="../media/image272.jpeg" Type="http://schemas.openxmlformats.org/officeDocument/2006/relationships/image"/><Relationship Id="rId2" Target="../media/image267.jpg" Type="http://schemas.openxmlformats.org/officeDocument/2006/relationships/image"/><Relationship Id="rId1" Target="../slideLayouts/slideLayout2.xml" Type="http://schemas.openxmlformats.org/officeDocument/2006/relationships/slideLayout"/><Relationship Id="rId6" Target="../media/image271.jpeg" Type="http://schemas.openxmlformats.org/officeDocument/2006/relationships/image"/><Relationship Id="rId5" Target="../media/image270.jpeg" Type="http://schemas.openxmlformats.org/officeDocument/2006/relationships/image"/><Relationship Id="rId10" Target="../media/image2.emf" Type="http://schemas.openxmlformats.org/officeDocument/2006/relationships/image"/><Relationship Id="rId4" Target="../media/image269.jpeg" Type="http://schemas.openxmlformats.org/officeDocument/2006/relationships/image"/><Relationship Id="rId9" Target="../media/image274.png" Type="http://schemas.openxmlformats.org/officeDocument/2006/relationships/image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275.jp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 ?><Relationships xmlns="http://schemas.openxmlformats.org/package/2006/relationships"><Relationship Id="rId3" Target="../media/image277.png" Type="http://schemas.openxmlformats.org/officeDocument/2006/relationships/image"/><Relationship Id="rId7" Target="../media/image2.emf" Type="http://schemas.openxmlformats.org/officeDocument/2006/relationships/image"/><Relationship Id="rId2" Target="../media/image276.jpeg" Type="http://schemas.openxmlformats.org/officeDocument/2006/relationships/image"/><Relationship Id="rId1" Target="../slideLayouts/slideLayout2.xml" Type="http://schemas.openxmlformats.org/officeDocument/2006/relationships/slideLayout"/><Relationship Id="rId6" Target="../media/image280.jpeg" Type="http://schemas.openxmlformats.org/officeDocument/2006/relationships/image"/><Relationship Id="rId5" Target="../media/image279.png" Type="http://schemas.openxmlformats.org/officeDocument/2006/relationships/image"/><Relationship Id="rId4" Target="../media/image278.png" Type="http://schemas.openxmlformats.org/officeDocument/2006/relationships/image"/></Relationships>
</file>

<file path=ppt/slides/_rels/slide56.xml.rels><?xml version="1.0" encoding="UTF-8" standalone="yes" ?><Relationships xmlns="http://schemas.openxmlformats.org/package/2006/relationships"><Relationship Id="rId3" Target="../media/image282.jpeg" Type="http://schemas.openxmlformats.org/officeDocument/2006/relationships/image"/><Relationship Id="rId7" Target="../media/image2.emf" Type="http://schemas.openxmlformats.org/officeDocument/2006/relationships/image"/><Relationship Id="rId2" Target="../media/image281.jpeg" Type="http://schemas.openxmlformats.org/officeDocument/2006/relationships/image"/><Relationship Id="rId1" Target="../slideLayouts/slideLayout2.xml" Type="http://schemas.openxmlformats.org/officeDocument/2006/relationships/slideLayout"/><Relationship Id="rId6" Target="../media/image285.jpeg" Type="http://schemas.openxmlformats.org/officeDocument/2006/relationships/image"/><Relationship Id="rId5" Target="../media/image284.jpeg" Type="http://schemas.openxmlformats.org/officeDocument/2006/relationships/image"/><Relationship Id="rId4" Target="../media/image283.jpeg" Type="http://schemas.openxmlformats.org/officeDocument/2006/relationships/image"/></Relationships>
</file>

<file path=ppt/slides/_rels/slide57.xml.rels><?xml version="1.0" encoding="UTF-8" standalone="yes" ?><Relationships xmlns="http://schemas.openxmlformats.org/package/2006/relationships"><Relationship Id="rId3" Target="../media/image287.jpeg" Type="http://schemas.openxmlformats.org/officeDocument/2006/relationships/image"/><Relationship Id="rId2" Target="../media/image286.jpeg" Type="http://schemas.openxmlformats.org/officeDocument/2006/relationships/image"/><Relationship Id="rId1" Target="../slideLayouts/slideLayout2.xml" Type="http://schemas.openxmlformats.org/officeDocument/2006/relationships/slideLayout"/><Relationship Id="rId5" Target="../media/image2.emf" Type="http://schemas.openxmlformats.org/officeDocument/2006/relationships/image"/><Relationship Id="rId4" Target="../media/image288.jpeg" Type="http://schemas.openxmlformats.org/officeDocument/2006/relationships/image"/></Relationships>
</file>

<file path=ppt/slides/_rels/slide58.xml.rels><?xml version="1.0" encoding="UTF-8" standalone="yes" ?><Relationships xmlns="http://schemas.openxmlformats.org/package/2006/relationships"><Relationship Id="rId3" Target="../media/image290.jpeg" Type="http://schemas.openxmlformats.org/officeDocument/2006/relationships/image"/><Relationship Id="rId7" Target="../media/image2.emf" Type="http://schemas.openxmlformats.org/officeDocument/2006/relationships/image"/><Relationship Id="rId2" Target="../media/image289.jpeg" Type="http://schemas.openxmlformats.org/officeDocument/2006/relationships/image"/><Relationship Id="rId1" Target="../slideLayouts/slideLayout2.xml" Type="http://schemas.openxmlformats.org/officeDocument/2006/relationships/slideLayout"/><Relationship Id="rId6" Target="../media/image293.jpeg" Type="http://schemas.openxmlformats.org/officeDocument/2006/relationships/image"/><Relationship Id="rId5" Target="../media/image292.jpeg" Type="http://schemas.openxmlformats.org/officeDocument/2006/relationships/image"/><Relationship Id="rId4" Target="../media/image291.jpeg" Type="http://schemas.openxmlformats.org/officeDocument/2006/relationships/image"/></Relationships>
</file>

<file path=ppt/slides/_rels/slide59.xml.rels><?xml version="1.0" encoding="UTF-8" standalone="yes" ?><Relationships xmlns="http://schemas.openxmlformats.org/package/2006/relationships"><Relationship Id="rId8" Target="../media/image300.png" Type="http://schemas.openxmlformats.org/officeDocument/2006/relationships/image"/><Relationship Id="rId3" Target="../media/image295.png" Type="http://schemas.openxmlformats.org/officeDocument/2006/relationships/image"/><Relationship Id="rId7" Target="../media/image299.jpeg" Type="http://schemas.openxmlformats.org/officeDocument/2006/relationships/image"/><Relationship Id="rId2" Target="../media/image294.jpeg" Type="http://schemas.openxmlformats.org/officeDocument/2006/relationships/image"/><Relationship Id="rId1" Target="../slideLayouts/slideLayout2.xml" Type="http://schemas.openxmlformats.org/officeDocument/2006/relationships/slideLayout"/><Relationship Id="rId6" Target="../media/image298.jpeg" Type="http://schemas.openxmlformats.org/officeDocument/2006/relationships/image"/><Relationship Id="rId5" Target="../media/image297.jpeg" Type="http://schemas.openxmlformats.org/officeDocument/2006/relationships/image"/><Relationship Id="rId4" Target="../media/image296.jpeg" Type="http://schemas.openxmlformats.org/officeDocument/2006/relationships/image"/><Relationship Id="rId9" Target="../media/image2.emf" Type="http://schemas.openxmlformats.org/officeDocument/2006/relationships/image"/></Relationships>
</file>

<file path=ppt/slides/_rels/slide6.xml.rels><?xml version="1.0" encoding="UTF-8" standalone="yes" ?><Relationships xmlns="http://schemas.openxmlformats.org/package/2006/relationships"><Relationship Id="rId3" Target="../media/image18.jpeg" Type="http://schemas.openxmlformats.org/officeDocument/2006/relationships/image"/><Relationship Id="rId2" Target="../media/image17.jpg" Type="http://schemas.openxmlformats.org/officeDocument/2006/relationships/image"/><Relationship Id="rId1" Target="../slideLayouts/slideLayout2.xml" Type="http://schemas.openxmlformats.org/officeDocument/2006/relationships/slideLayout"/><Relationship Id="rId5" Target="../media/image2.emf" Type="http://schemas.openxmlformats.org/officeDocument/2006/relationships/image"/><Relationship Id="rId4" Target="../media/image19.jpeg" Type="http://schemas.openxmlformats.org/officeDocument/2006/relationships/image"/></Relationships>
</file>

<file path=ppt/slides/_rels/slide60.xml.rels><?xml version="1.0" encoding="UTF-8" standalone="yes" ?><Relationships xmlns="http://schemas.openxmlformats.org/package/2006/relationships"><Relationship Id="rId8" Target="../media/image307.jpeg" Type="http://schemas.openxmlformats.org/officeDocument/2006/relationships/image"/><Relationship Id="rId3" Target="../media/image302.png" Type="http://schemas.openxmlformats.org/officeDocument/2006/relationships/image"/><Relationship Id="rId7" Target="../media/image306.png" Type="http://schemas.openxmlformats.org/officeDocument/2006/relationships/image"/><Relationship Id="rId2" Target="../media/image301.jpeg" Type="http://schemas.openxmlformats.org/officeDocument/2006/relationships/image"/><Relationship Id="rId1" Target="../slideLayouts/slideLayout2.xml" Type="http://schemas.openxmlformats.org/officeDocument/2006/relationships/slideLayout"/><Relationship Id="rId6" Target="../media/image305.png" Type="http://schemas.openxmlformats.org/officeDocument/2006/relationships/image"/><Relationship Id="rId5" Target="../media/image304.jpeg" Type="http://schemas.openxmlformats.org/officeDocument/2006/relationships/image"/><Relationship Id="rId4" Target="../media/image303.png" Type="http://schemas.openxmlformats.org/officeDocument/2006/relationships/image"/><Relationship Id="rId9" Target="../media/image2.emf" Type="http://schemas.openxmlformats.org/officeDocument/2006/relationships/image"/></Relationships>
</file>

<file path=ppt/slides/_rels/slide61.xml.rels><?xml version="1.0" encoding="UTF-8" standalone="yes" ?><Relationships xmlns="http://schemas.openxmlformats.org/package/2006/relationships"><Relationship Id="rId8" Target="../media/image2.emf" Type="http://schemas.openxmlformats.org/officeDocument/2006/relationships/image"/><Relationship Id="rId3" Target="../media/image309.png" Type="http://schemas.openxmlformats.org/officeDocument/2006/relationships/image"/><Relationship Id="rId7" Target="../media/image313.png" Type="http://schemas.openxmlformats.org/officeDocument/2006/relationships/image"/><Relationship Id="rId2" Target="../media/image308.jpeg" Type="http://schemas.openxmlformats.org/officeDocument/2006/relationships/image"/><Relationship Id="rId1" Target="../slideLayouts/slideLayout2.xml" Type="http://schemas.openxmlformats.org/officeDocument/2006/relationships/slideLayout"/><Relationship Id="rId6" Target="../media/image312.png" Type="http://schemas.openxmlformats.org/officeDocument/2006/relationships/image"/><Relationship Id="rId5" Target="../media/image311.png" Type="http://schemas.openxmlformats.org/officeDocument/2006/relationships/image"/><Relationship Id="rId4" Target="../media/image310.png" Type="http://schemas.openxmlformats.org/officeDocument/2006/relationships/image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14.jp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 ?><Relationships xmlns="http://schemas.openxmlformats.org/package/2006/relationships"><Relationship Id="rId3" Target="../media/image316.png" Type="http://schemas.openxmlformats.org/officeDocument/2006/relationships/image"/><Relationship Id="rId2" Target="../media/image315.jpg" Type="http://schemas.openxmlformats.org/officeDocument/2006/relationships/image"/><Relationship Id="rId1" Target="../slideLayouts/slideLayout2.xml" Type="http://schemas.openxmlformats.org/officeDocument/2006/relationships/slideLayout"/><Relationship Id="rId6" Target="../media/image2.emf" Type="http://schemas.openxmlformats.org/officeDocument/2006/relationships/image"/><Relationship Id="rId5" Target="../media/image318.jpeg" Type="http://schemas.openxmlformats.org/officeDocument/2006/relationships/image"/><Relationship Id="rId4" Target="../media/image317.png" Type="http://schemas.openxmlformats.org/officeDocument/2006/relationships/image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image" Target="../media/image319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emf"/><Relationship Id="rId4" Type="http://schemas.openxmlformats.org/officeDocument/2006/relationships/image" Target="../media/image321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3.png"/><Relationship Id="rId2" Type="http://schemas.openxmlformats.org/officeDocument/2006/relationships/image" Target="../media/image32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emf"/><Relationship Id="rId5" Type="http://schemas.openxmlformats.org/officeDocument/2006/relationships/image" Target="../media/image325.png"/><Relationship Id="rId4" Type="http://schemas.openxmlformats.org/officeDocument/2006/relationships/image" Target="../media/image324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7.png"/><Relationship Id="rId2" Type="http://schemas.openxmlformats.org/officeDocument/2006/relationships/image" Target="../media/image32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emf"/><Relationship Id="rId5" Type="http://schemas.openxmlformats.org/officeDocument/2006/relationships/image" Target="../media/image329.png"/><Relationship Id="rId4" Type="http://schemas.openxmlformats.org/officeDocument/2006/relationships/image" Target="../media/image328.png"/></Relationships>
</file>

<file path=ppt/slides/_rels/slide67.xml.rels><?xml version="1.0" encoding="UTF-8" standalone="yes" ?><Relationships xmlns="http://schemas.openxmlformats.org/package/2006/relationships"><Relationship Id="rId8" Target="../media/image336.png" Type="http://schemas.openxmlformats.org/officeDocument/2006/relationships/image"/><Relationship Id="rId3" Target="../media/image331.jpeg" Type="http://schemas.openxmlformats.org/officeDocument/2006/relationships/image"/><Relationship Id="rId7" Target="../media/image335.png" Type="http://schemas.openxmlformats.org/officeDocument/2006/relationships/image"/><Relationship Id="rId2" Target="../media/image330.jpg" Type="http://schemas.openxmlformats.org/officeDocument/2006/relationships/image"/><Relationship Id="rId1" Target="../slideLayouts/slideLayout2.xml" Type="http://schemas.openxmlformats.org/officeDocument/2006/relationships/slideLayout"/><Relationship Id="rId6" Target="../media/image334.png" Type="http://schemas.openxmlformats.org/officeDocument/2006/relationships/image"/><Relationship Id="rId11" Target="../media/image2.emf" Type="http://schemas.openxmlformats.org/officeDocument/2006/relationships/image"/><Relationship Id="rId5" Target="../media/image333.png" Type="http://schemas.openxmlformats.org/officeDocument/2006/relationships/image"/><Relationship Id="rId10" Target="../media/image338.png" Type="http://schemas.openxmlformats.org/officeDocument/2006/relationships/image"/><Relationship Id="rId4" Target="../media/image332.png" Type="http://schemas.openxmlformats.org/officeDocument/2006/relationships/image"/><Relationship Id="rId9" Target="../media/image337.png" Type="http://schemas.openxmlformats.org/officeDocument/2006/relationships/image"/></Relationships>
</file>

<file path=ppt/slides/_rels/slide68.xml.rels><?xml version="1.0" encoding="UTF-8" standalone="yes" ?><Relationships xmlns="http://schemas.openxmlformats.org/package/2006/relationships"><Relationship Id="rId3" Target="../media/image340.png" Type="http://schemas.openxmlformats.org/officeDocument/2006/relationships/image"/><Relationship Id="rId2" Target="../media/image339.jpeg" Type="http://schemas.openxmlformats.org/officeDocument/2006/relationships/image"/><Relationship Id="rId1" Target="../slideLayouts/slideLayout2.xml" Type="http://schemas.openxmlformats.org/officeDocument/2006/relationships/slideLayout"/><Relationship Id="rId6" Target="../media/image2.emf" Type="http://schemas.openxmlformats.org/officeDocument/2006/relationships/image"/><Relationship Id="rId5" Target="../media/image342.png" Type="http://schemas.openxmlformats.org/officeDocument/2006/relationships/image"/><Relationship Id="rId4" Target="../media/image341.png" Type="http://schemas.openxmlformats.org/officeDocument/2006/relationships/image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9.emf"/><Relationship Id="rId3" Type="http://schemas.openxmlformats.org/officeDocument/2006/relationships/image" Target="../media/image344.emf"/><Relationship Id="rId7" Type="http://schemas.openxmlformats.org/officeDocument/2006/relationships/image" Target="../media/image348.emf"/><Relationship Id="rId2" Type="http://schemas.openxmlformats.org/officeDocument/2006/relationships/image" Target="../media/image34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7.emf"/><Relationship Id="rId5" Type="http://schemas.openxmlformats.org/officeDocument/2006/relationships/image" Target="../media/image346.png"/><Relationship Id="rId4" Type="http://schemas.openxmlformats.org/officeDocument/2006/relationships/image" Target="../media/image345.png"/><Relationship Id="rId9" Type="http://schemas.openxmlformats.org/officeDocument/2006/relationships/image" Target="../media/image2.emf"/></Relationships>
</file>

<file path=ppt/slides/_rels/slide7.xml.rels><?xml version="1.0" encoding="UTF-8" standalone="yes" ?><Relationships xmlns="http://schemas.openxmlformats.org/package/2006/relationships"><Relationship Id="rId3" Target="../media/image21.jpeg" Type="http://schemas.openxmlformats.org/officeDocument/2006/relationships/image"/><Relationship Id="rId2" Target="../media/image20.jpg" Type="http://schemas.openxmlformats.org/officeDocument/2006/relationships/image"/><Relationship Id="rId1" Target="../slideLayouts/slideLayout2.xml" Type="http://schemas.openxmlformats.org/officeDocument/2006/relationships/slideLayout"/><Relationship Id="rId5" Target="../media/image2.emf" Type="http://schemas.openxmlformats.org/officeDocument/2006/relationships/image"/><Relationship Id="rId4" Target="../media/image22.jpeg" Type="http://schemas.openxmlformats.org/officeDocument/2006/relationships/image"/></Relationships>
</file>

<file path=ppt/slides/_rels/slide70.xml.rels><?xml version="1.0" encoding="UTF-8" standalone="yes" ?><Relationships xmlns="http://schemas.openxmlformats.org/package/2006/relationships"><Relationship Id="rId8" Target="../media/image2.emf" Type="http://schemas.openxmlformats.org/officeDocument/2006/relationships/image"/><Relationship Id="rId3" Target="../media/image351.jpeg" Type="http://schemas.openxmlformats.org/officeDocument/2006/relationships/image"/><Relationship Id="rId7" Target="../media/image355.png" Type="http://schemas.openxmlformats.org/officeDocument/2006/relationships/image"/><Relationship Id="rId2" Target="../media/image350.jpeg" Type="http://schemas.openxmlformats.org/officeDocument/2006/relationships/image"/><Relationship Id="rId1" Target="../slideLayouts/slideLayout2.xml" Type="http://schemas.openxmlformats.org/officeDocument/2006/relationships/slideLayout"/><Relationship Id="rId6" Target="../media/image354.png" Type="http://schemas.openxmlformats.org/officeDocument/2006/relationships/image"/><Relationship Id="rId5" Target="../media/image353.png" Type="http://schemas.openxmlformats.org/officeDocument/2006/relationships/image"/><Relationship Id="rId4" Target="../media/image352.png" Type="http://schemas.openxmlformats.org/officeDocument/2006/relationships/image"/></Relationships>
</file>

<file path=ppt/slides/_rels/slide71.xml.rels><?xml version="1.0" encoding="UTF-8" standalone="yes" ?><Relationships xmlns="http://schemas.openxmlformats.org/package/2006/relationships"><Relationship Id="rId8" Target="../media/image2.emf" Type="http://schemas.openxmlformats.org/officeDocument/2006/relationships/image"/><Relationship Id="rId3" Target="../media/image357.emf" Type="http://schemas.openxmlformats.org/officeDocument/2006/relationships/image"/><Relationship Id="rId7" Target="../media/image361.png" Type="http://schemas.openxmlformats.org/officeDocument/2006/relationships/image"/><Relationship Id="rId2" Target="../media/image356.jpeg" Type="http://schemas.openxmlformats.org/officeDocument/2006/relationships/image"/><Relationship Id="rId1" Target="../slideLayouts/slideLayout2.xml" Type="http://schemas.openxmlformats.org/officeDocument/2006/relationships/slideLayout"/><Relationship Id="rId6" Target="../media/image360.png" Type="http://schemas.openxmlformats.org/officeDocument/2006/relationships/image"/><Relationship Id="rId5" Target="../media/image359.png" Type="http://schemas.openxmlformats.org/officeDocument/2006/relationships/image"/><Relationship Id="rId4" Target="../media/image358.png" Type="http://schemas.openxmlformats.org/officeDocument/2006/relationships/image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62.jp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4.png"/><Relationship Id="rId7" Type="http://schemas.openxmlformats.org/officeDocument/2006/relationships/image" Target="../media/image2.emf"/><Relationship Id="rId2" Type="http://schemas.openxmlformats.org/officeDocument/2006/relationships/image" Target="../media/image36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7.png"/><Relationship Id="rId5" Type="http://schemas.openxmlformats.org/officeDocument/2006/relationships/image" Target="../media/image366.png"/><Relationship Id="rId4" Type="http://schemas.openxmlformats.org/officeDocument/2006/relationships/image" Target="../media/image365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9.png"/><Relationship Id="rId2" Type="http://schemas.openxmlformats.org/officeDocument/2006/relationships/image" Target="../media/image36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emf"/><Relationship Id="rId5" Type="http://schemas.openxmlformats.org/officeDocument/2006/relationships/image" Target="../media/image371.png"/><Relationship Id="rId4" Type="http://schemas.openxmlformats.org/officeDocument/2006/relationships/image" Target="../media/image370.png"/></Relationships>
</file>

<file path=ppt/slides/_rels/slide75.xml.rels><?xml version="1.0" encoding="UTF-8" standalone="yes" ?><Relationships xmlns="http://schemas.openxmlformats.org/package/2006/relationships"><Relationship Id="rId3" Target="../media/image373.jpeg" Type="http://schemas.openxmlformats.org/officeDocument/2006/relationships/image"/><Relationship Id="rId2" Target="../media/image372.jpg" Type="http://schemas.openxmlformats.org/officeDocument/2006/relationships/image"/><Relationship Id="rId1" Target="../slideLayouts/slideLayout2.xml" Type="http://schemas.openxmlformats.org/officeDocument/2006/relationships/slideLayout"/><Relationship Id="rId6" Target="../media/image2.emf" Type="http://schemas.openxmlformats.org/officeDocument/2006/relationships/image"/><Relationship Id="rId5" Target="../media/image375.png" Type="http://schemas.openxmlformats.org/officeDocument/2006/relationships/image"/><Relationship Id="rId4" Target="../media/image374.png" Type="http://schemas.openxmlformats.org/officeDocument/2006/relationships/image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7.png"/><Relationship Id="rId7" Type="http://schemas.openxmlformats.org/officeDocument/2006/relationships/image" Target="../media/image2.emf"/><Relationship Id="rId2" Type="http://schemas.openxmlformats.org/officeDocument/2006/relationships/image" Target="../media/image37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0.png"/><Relationship Id="rId5" Type="http://schemas.openxmlformats.org/officeDocument/2006/relationships/image" Target="../media/image379.png"/><Relationship Id="rId4" Type="http://schemas.openxmlformats.org/officeDocument/2006/relationships/image" Target="../media/image378.png"/></Relationships>
</file>

<file path=ppt/slides/_rels/slide77.xml.rels><?xml version="1.0" encoding="UTF-8" standalone="yes" ?><Relationships xmlns="http://schemas.openxmlformats.org/package/2006/relationships"><Relationship Id="rId3" Target="../media/image382.png" Type="http://schemas.openxmlformats.org/officeDocument/2006/relationships/image"/><Relationship Id="rId7" Target="../media/image2.emf" Type="http://schemas.openxmlformats.org/officeDocument/2006/relationships/image"/><Relationship Id="rId2" Target="../media/image381.jpg" Type="http://schemas.openxmlformats.org/officeDocument/2006/relationships/image"/><Relationship Id="rId1" Target="../slideLayouts/slideLayout2.xml" Type="http://schemas.openxmlformats.org/officeDocument/2006/relationships/slideLayout"/><Relationship Id="rId6" Target="../media/image385.png" Type="http://schemas.openxmlformats.org/officeDocument/2006/relationships/image"/><Relationship Id="rId5" Target="../media/image384.png" Type="http://schemas.openxmlformats.org/officeDocument/2006/relationships/image"/><Relationship Id="rId4" Target="../media/image383.jpeg" Type="http://schemas.openxmlformats.org/officeDocument/2006/relationships/image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7.png"/><Relationship Id="rId7" Type="http://schemas.openxmlformats.org/officeDocument/2006/relationships/image" Target="../media/image2.emf"/><Relationship Id="rId2" Type="http://schemas.openxmlformats.org/officeDocument/2006/relationships/image" Target="../media/image38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0.emf"/><Relationship Id="rId5" Type="http://schemas.openxmlformats.org/officeDocument/2006/relationships/image" Target="../media/image389.emf"/><Relationship Id="rId4" Type="http://schemas.openxmlformats.org/officeDocument/2006/relationships/image" Target="../media/image388.emf"/></Relationships>
</file>

<file path=ppt/slides/_rels/slide79.xml.rels><?xml version="1.0" encoding="UTF-8" standalone="yes" ?><Relationships xmlns="http://schemas.openxmlformats.org/package/2006/relationships"><Relationship Id="rId8" Target="../media/image2.emf" Type="http://schemas.openxmlformats.org/officeDocument/2006/relationships/image"/><Relationship Id="rId3" Target="../media/image392.png" Type="http://schemas.openxmlformats.org/officeDocument/2006/relationships/image"/><Relationship Id="rId7" Target="../media/image396.jpeg" Type="http://schemas.openxmlformats.org/officeDocument/2006/relationships/image"/><Relationship Id="rId2" Target="../media/image391.jpg" Type="http://schemas.openxmlformats.org/officeDocument/2006/relationships/image"/><Relationship Id="rId1" Target="../slideLayouts/slideLayout2.xml" Type="http://schemas.openxmlformats.org/officeDocument/2006/relationships/slideLayout"/><Relationship Id="rId6" Target="../media/image395.png" Type="http://schemas.openxmlformats.org/officeDocument/2006/relationships/image"/><Relationship Id="rId5" Target="../media/image394.jpeg" Type="http://schemas.openxmlformats.org/officeDocument/2006/relationships/image"/><Relationship Id="rId4" Target="../media/image393.png" Type="http://schemas.openxmlformats.org/officeDocument/2006/relationships/image"/></Relationships>
</file>

<file path=ppt/slides/_rels/slide8.xml.rels><?xml version="1.0" encoding="UTF-8" standalone="yes" ?><Relationships xmlns="http://schemas.openxmlformats.org/package/2006/relationships"><Relationship Id="rId8" Target="../media/image29.jpeg" Type="http://schemas.openxmlformats.org/officeDocument/2006/relationships/image"/><Relationship Id="rId3" Target="../media/image24.jpeg" Type="http://schemas.openxmlformats.org/officeDocument/2006/relationships/image"/><Relationship Id="rId7" Target="../media/image28.jpeg" Type="http://schemas.openxmlformats.org/officeDocument/2006/relationships/image"/><Relationship Id="rId2" Target="../media/image23.jpg" Type="http://schemas.openxmlformats.org/officeDocument/2006/relationships/image"/><Relationship Id="rId1" Target="../slideLayouts/slideLayout2.xml" Type="http://schemas.openxmlformats.org/officeDocument/2006/relationships/slideLayout"/><Relationship Id="rId6" Target="../media/image27.jpeg" Type="http://schemas.openxmlformats.org/officeDocument/2006/relationships/image"/><Relationship Id="rId5" Target="../media/image26.jpeg" Type="http://schemas.openxmlformats.org/officeDocument/2006/relationships/image"/><Relationship Id="rId4" Target="../media/image25.png" Type="http://schemas.openxmlformats.org/officeDocument/2006/relationships/image"/><Relationship Id="rId9" Target="../media/image2.emf" Type="http://schemas.openxmlformats.org/officeDocument/2006/relationships/image"/></Relationships>
</file>

<file path=ppt/slides/_rels/slide80.xml.rels><?xml version="1.0" encoding="UTF-8" standalone="yes" ?><Relationships xmlns="http://schemas.openxmlformats.org/package/2006/relationships"><Relationship Id="rId3" Target="../media/image398.png" Type="http://schemas.openxmlformats.org/officeDocument/2006/relationships/image"/><Relationship Id="rId7" Target="../media/image2.emf" Type="http://schemas.openxmlformats.org/officeDocument/2006/relationships/image"/><Relationship Id="rId2" Target="../media/image397.jpg" Type="http://schemas.openxmlformats.org/officeDocument/2006/relationships/image"/><Relationship Id="rId1" Target="../slideLayouts/slideLayout2.xml" Type="http://schemas.openxmlformats.org/officeDocument/2006/relationships/slideLayout"/><Relationship Id="rId6" Target="../media/image401.png" Type="http://schemas.openxmlformats.org/officeDocument/2006/relationships/image"/><Relationship Id="rId5" Target="../media/image400.png" Type="http://schemas.openxmlformats.org/officeDocument/2006/relationships/image"/><Relationship Id="rId4" Target="../media/image399.jpeg" Type="http://schemas.openxmlformats.org/officeDocument/2006/relationships/image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3.png"/><Relationship Id="rId2" Type="http://schemas.openxmlformats.org/officeDocument/2006/relationships/image" Target="../media/image40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emf"/><Relationship Id="rId4" Type="http://schemas.openxmlformats.org/officeDocument/2006/relationships/image" Target="../media/image404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1.png"/><Relationship Id="rId3" Type="http://schemas.openxmlformats.org/officeDocument/2006/relationships/image" Target="../media/image406.png"/><Relationship Id="rId7" Type="http://schemas.openxmlformats.org/officeDocument/2006/relationships/image" Target="../media/image410.png"/><Relationship Id="rId2" Type="http://schemas.openxmlformats.org/officeDocument/2006/relationships/image" Target="../media/image40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9.png"/><Relationship Id="rId5" Type="http://schemas.openxmlformats.org/officeDocument/2006/relationships/image" Target="../media/image408.png"/><Relationship Id="rId4" Type="http://schemas.openxmlformats.org/officeDocument/2006/relationships/image" Target="../media/image407.png"/><Relationship Id="rId9" Type="http://schemas.openxmlformats.org/officeDocument/2006/relationships/image" Target="../media/image2.emf"/></Relationships>
</file>

<file path=ppt/slides/_rels/slide83.xml.rels><?xml version="1.0" encoding="UTF-8" standalone="yes" ?><Relationships xmlns="http://schemas.openxmlformats.org/package/2006/relationships"><Relationship Id="rId3" Target="../media/image396.jpeg" Type="http://schemas.openxmlformats.org/officeDocument/2006/relationships/image"/><Relationship Id="rId2" Target="../media/image412.jpg" Type="http://schemas.openxmlformats.org/officeDocument/2006/relationships/image"/><Relationship Id="rId1" Target="../slideLayouts/slideLayout2.xml" Type="http://schemas.openxmlformats.org/officeDocument/2006/relationships/slideLayout"/><Relationship Id="rId4" Target="../media/image2.emf" Type="http://schemas.openxmlformats.org/officeDocument/2006/relationships/image"/></Relationships>
</file>

<file path=ppt/slides/_rels/slide84.xml.rels><?xml version="1.0" encoding="UTF-8" standalone="yes" ?><Relationships xmlns="http://schemas.openxmlformats.org/package/2006/relationships"><Relationship Id="rId3" Target="../media/image414.png" Type="http://schemas.openxmlformats.org/officeDocument/2006/relationships/image"/><Relationship Id="rId2" Target="../media/image413.jpg" Type="http://schemas.openxmlformats.org/officeDocument/2006/relationships/image"/><Relationship Id="rId1" Target="../slideLayouts/slideLayout2.xml" Type="http://schemas.openxmlformats.org/officeDocument/2006/relationships/slideLayout"/><Relationship Id="rId5" Target="../media/image2.emf" Type="http://schemas.openxmlformats.org/officeDocument/2006/relationships/image"/><Relationship Id="rId4" Target="../media/image415.jpeg" Type="http://schemas.openxmlformats.org/officeDocument/2006/relationships/image"/></Relationships>
</file>

<file path=ppt/slides/_rels/slide85.xml.rels><?xml version="1.0" encoding="UTF-8" standalone="yes" ?><Relationships xmlns="http://schemas.openxmlformats.org/package/2006/relationships"><Relationship Id="rId3" Target="../media/image417.png" Type="http://schemas.openxmlformats.org/officeDocument/2006/relationships/image"/><Relationship Id="rId2" Target="../media/image416.jpg" Type="http://schemas.openxmlformats.org/officeDocument/2006/relationships/image"/><Relationship Id="rId1" Target="../slideLayouts/slideLayout2.xml" Type="http://schemas.openxmlformats.org/officeDocument/2006/relationships/slideLayout"/><Relationship Id="rId5" Target="../media/image2.emf" Type="http://schemas.openxmlformats.org/officeDocument/2006/relationships/image"/><Relationship Id="rId4" Target="../media/image418.jpeg" Type="http://schemas.openxmlformats.org/officeDocument/2006/relationships/image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emf"/><Relationship Id="rId3" Type="http://schemas.openxmlformats.org/officeDocument/2006/relationships/image" Target="../media/image420.png"/><Relationship Id="rId7" Type="http://schemas.openxmlformats.org/officeDocument/2006/relationships/image" Target="../media/image424.jpg"/><Relationship Id="rId2" Type="http://schemas.openxmlformats.org/officeDocument/2006/relationships/image" Target="../media/image4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3.png"/><Relationship Id="rId5" Type="http://schemas.openxmlformats.org/officeDocument/2006/relationships/image" Target="../media/image422.png"/><Relationship Id="rId4" Type="http://schemas.openxmlformats.org/officeDocument/2006/relationships/image" Target="../media/image421.png"/></Relationships>
</file>

<file path=ppt/slides/_rels/slide87.xml.rels><?xml version="1.0" encoding="UTF-8" standalone="yes" ?><Relationships xmlns="http://schemas.openxmlformats.org/package/2006/relationships"><Relationship Id="rId8" Target="../media/image2.emf" Type="http://schemas.openxmlformats.org/officeDocument/2006/relationships/image"/><Relationship Id="rId3" Target="../media/image426.emf" Type="http://schemas.openxmlformats.org/officeDocument/2006/relationships/image"/><Relationship Id="rId7" Target="../media/image430.emf" Type="http://schemas.openxmlformats.org/officeDocument/2006/relationships/image"/><Relationship Id="rId2" Target="../media/image425.jpeg" Type="http://schemas.openxmlformats.org/officeDocument/2006/relationships/image"/><Relationship Id="rId1" Target="../slideLayouts/slideLayout2.xml" Type="http://schemas.openxmlformats.org/officeDocument/2006/relationships/slideLayout"/><Relationship Id="rId6" Target="../media/image429.emf" Type="http://schemas.openxmlformats.org/officeDocument/2006/relationships/image"/><Relationship Id="rId5" Target="../media/image428.emf" Type="http://schemas.openxmlformats.org/officeDocument/2006/relationships/image"/><Relationship Id="rId4" Target="../media/image427.emf" Type="http://schemas.openxmlformats.org/officeDocument/2006/relationships/image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31.jp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 ?><Relationships xmlns="http://schemas.openxmlformats.org/package/2006/relationships"><Relationship Id="rId3" Target="../media/image433.png" Type="http://schemas.openxmlformats.org/officeDocument/2006/relationships/image"/><Relationship Id="rId7" Target="../media/image2.emf" Type="http://schemas.openxmlformats.org/officeDocument/2006/relationships/image"/><Relationship Id="rId2" Target="../media/image432.png" Type="http://schemas.openxmlformats.org/officeDocument/2006/relationships/image"/><Relationship Id="rId1" Target="../slideLayouts/slideLayout2.xml" Type="http://schemas.openxmlformats.org/officeDocument/2006/relationships/slideLayout"/><Relationship Id="rId6" Target="../media/image436.jpeg" Type="http://schemas.openxmlformats.org/officeDocument/2006/relationships/image"/><Relationship Id="rId5" Target="../media/image435.jpeg" Type="http://schemas.openxmlformats.org/officeDocument/2006/relationships/image"/><Relationship Id="rId4" Target="../media/image434.png" Type="http://schemas.openxmlformats.org/officeDocument/2006/relationships/image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10" Type="http://schemas.openxmlformats.org/officeDocument/2006/relationships/image" Target="../media/image2.emf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90.xml.rels><?xml version="1.0" encoding="UTF-8" standalone="yes" ?><Relationships xmlns="http://schemas.openxmlformats.org/package/2006/relationships"><Relationship Id="rId8" Target="../media/image2.emf" Type="http://schemas.openxmlformats.org/officeDocument/2006/relationships/image"/><Relationship Id="rId3" Target="../media/image438.png" Type="http://schemas.openxmlformats.org/officeDocument/2006/relationships/image"/><Relationship Id="rId7" Target="../media/image442.jpeg" Type="http://schemas.openxmlformats.org/officeDocument/2006/relationships/image"/><Relationship Id="rId2" Target="../media/image437.jpeg" Type="http://schemas.openxmlformats.org/officeDocument/2006/relationships/image"/><Relationship Id="rId1" Target="../slideLayouts/slideLayout2.xml" Type="http://schemas.openxmlformats.org/officeDocument/2006/relationships/slideLayout"/><Relationship Id="rId6" Target="../media/image441.jpeg" Type="http://schemas.openxmlformats.org/officeDocument/2006/relationships/image"/><Relationship Id="rId5" Target="../media/image440.jpeg" Type="http://schemas.openxmlformats.org/officeDocument/2006/relationships/image"/><Relationship Id="rId4" Target="../media/image439.jpeg" Type="http://schemas.openxmlformats.org/officeDocument/2006/relationships/image"/></Relationships>
</file>

<file path=ppt/slides/_rels/slide91.xml.rels><?xml version="1.0" encoding="UTF-8" standalone="yes" ?><Relationships xmlns="http://schemas.openxmlformats.org/package/2006/relationships"><Relationship Id="rId3" Target="../media/image444.png" Type="http://schemas.openxmlformats.org/officeDocument/2006/relationships/image"/><Relationship Id="rId2" Target="../media/image443.png" Type="http://schemas.openxmlformats.org/officeDocument/2006/relationships/image"/><Relationship Id="rId1" Target="../slideLayouts/slideLayout2.xml" Type="http://schemas.openxmlformats.org/officeDocument/2006/relationships/slideLayout"/><Relationship Id="rId6" Target="../media/image2.emf" Type="http://schemas.openxmlformats.org/officeDocument/2006/relationships/image"/><Relationship Id="rId5" Target="../media/image446.jpeg" Type="http://schemas.openxmlformats.org/officeDocument/2006/relationships/image"/><Relationship Id="rId4" Target="../media/image445.png" Type="http://schemas.openxmlformats.org/officeDocument/2006/relationships/image"/></Relationships>
</file>

<file path=ppt/slides/_rels/slide92.xml.rels><?xml version="1.0" encoding="UTF-8" standalone="yes" ?><Relationships xmlns="http://schemas.openxmlformats.org/package/2006/relationships"><Relationship Id="rId3" Target="../media/image448.png" Type="http://schemas.openxmlformats.org/officeDocument/2006/relationships/image"/><Relationship Id="rId7" Target="../media/image2.emf" Type="http://schemas.openxmlformats.org/officeDocument/2006/relationships/image"/><Relationship Id="rId2" Target="../media/image447.jpeg" Type="http://schemas.openxmlformats.org/officeDocument/2006/relationships/image"/><Relationship Id="rId1" Target="../slideLayouts/slideLayout2.xml" Type="http://schemas.openxmlformats.org/officeDocument/2006/relationships/slideLayout"/><Relationship Id="rId6" Target="../media/image451.png" Type="http://schemas.openxmlformats.org/officeDocument/2006/relationships/image"/><Relationship Id="rId5" Target="../media/image450.png" Type="http://schemas.openxmlformats.org/officeDocument/2006/relationships/image"/><Relationship Id="rId4" Target="../media/image449.png" Type="http://schemas.openxmlformats.org/officeDocument/2006/relationships/image"/></Relationships>
</file>

<file path=ppt/slides/_rels/slide93.xml.rels><?xml version="1.0" encoding="UTF-8" standalone="yes" ?><Relationships xmlns="http://schemas.openxmlformats.org/package/2006/relationships"><Relationship Id="rId3" Target="../media/image453.png" Type="http://schemas.openxmlformats.org/officeDocument/2006/relationships/image"/><Relationship Id="rId7" Target="../media/image2.emf" Type="http://schemas.openxmlformats.org/officeDocument/2006/relationships/image"/><Relationship Id="rId2" Target="../media/image452.png" Type="http://schemas.openxmlformats.org/officeDocument/2006/relationships/image"/><Relationship Id="rId1" Target="../slideLayouts/slideLayout2.xml" Type="http://schemas.openxmlformats.org/officeDocument/2006/relationships/slideLayout"/><Relationship Id="rId6" Target="../media/image456.jpeg" Type="http://schemas.openxmlformats.org/officeDocument/2006/relationships/image"/><Relationship Id="rId5" Target="../media/image455.png" Type="http://schemas.openxmlformats.org/officeDocument/2006/relationships/image"/><Relationship Id="rId4" Target="../media/image454.png" Type="http://schemas.openxmlformats.org/officeDocument/2006/relationships/image"/></Relationships>
</file>

<file path=ppt/slides/_rels/slide94.xml.rels><?xml version="1.0" encoding="UTF-8" standalone="yes" ?><Relationships xmlns="http://schemas.openxmlformats.org/package/2006/relationships"><Relationship Id="rId3" Target="../media/image458.png" Type="http://schemas.openxmlformats.org/officeDocument/2006/relationships/image"/><Relationship Id="rId7" Target="../media/image2.emf" Type="http://schemas.openxmlformats.org/officeDocument/2006/relationships/image"/><Relationship Id="rId2" Target="../media/image457.jpeg" Type="http://schemas.openxmlformats.org/officeDocument/2006/relationships/image"/><Relationship Id="rId1" Target="../slideLayouts/slideLayout2.xml" Type="http://schemas.openxmlformats.org/officeDocument/2006/relationships/slideLayout"/><Relationship Id="rId6" Target="../media/image461.png" Type="http://schemas.openxmlformats.org/officeDocument/2006/relationships/image"/><Relationship Id="rId5" Target="../media/image460.jpeg" Type="http://schemas.openxmlformats.org/officeDocument/2006/relationships/image"/><Relationship Id="rId4" Target="../media/image459.jpeg" Type="http://schemas.openxmlformats.org/officeDocument/2006/relationships/image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62.jp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 ?><Relationships xmlns="http://schemas.openxmlformats.org/package/2006/relationships"><Relationship Id="rId8" Target="../media/image469.jpeg" Type="http://schemas.openxmlformats.org/officeDocument/2006/relationships/image"/><Relationship Id="rId3" Target="../media/image464.png" Type="http://schemas.openxmlformats.org/officeDocument/2006/relationships/image"/><Relationship Id="rId7" Target="../media/image468.png" Type="http://schemas.openxmlformats.org/officeDocument/2006/relationships/image"/><Relationship Id="rId2" Target="../media/image463.png" Type="http://schemas.openxmlformats.org/officeDocument/2006/relationships/image"/><Relationship Id="rId1" Target="../slideLayouts/slideLayout2.xml" Type="http://schemas.openxmlformats.org/officeDocument/2006/relationships/slideLayout"/><Relationship Id="rId6" Target="../media/image467.jpeg" Type="http://schemas.openxmlformats.org/officeDocument/2006/relationships/image"/><Relationship Id="rId5" Target="../media/image466.jpeg" Type="http://schemas.openxmlformats.org/officeDocument/2006/relationships/image"/><Relationship Id="rId10" Target="../media/image2.emf" Type="http://schemas.openxmlformats.org/officeDocument/2006/relationships/image"/><Relationship Id="rId4" Target="../media/image465.png" Type="http://schemas.openxmlformats.org/officeDocument/2006/relationships/image"/><Relationship Id="rId9" Target="../media/image470.png" Type="http://schemas.openxmlformats.org/officeDocument/2006/relationships/image"/></Relationships>
</file>

<file path=ppt/slides/_rels/slide97.xml.rels><?xml version="1.0" encoding="UTF-8" standalone="yes" ?><Relationships xmlns="http://schemas.openxmlformats.org/package/2006/relationships"><Relationship Id="rId8" Target="../media/image476.jpeg" Type="http://schemas.openxmlformats.org/officeDocument/2006/relationships/image"/><Relationship Id="rId3" Target="../media/image471.png" Type="http://schemas.openxmlformats.org/officeDocument/2006/relationships/image"/><Relationship Id="rId7" Target="../media/image475.jpeg" Type="http://schemas.openxmlformats.org/officeDocument/2006/relationships/image"/><Relationship Id="rId2" Target="../media/image469.jpeg" Type="http://schemas.openxmlformats.org/officeDocument/2006/relationships/image"/><Relationship Id="rId1" Target="../slideLayouts/slideLayout2.xml" Type="http://schemas.openxmlformats.org/officeDocument/2006/relationships/slideLayout"/><Relationship Id="rId6" Target="../media/image474.jpeg" Type="http://schemas.openxmlformats.org/officeDocument/2006/relationships/image"/><Relationship Id="rId5" Target="../media/image473.png" Type="http://schemas.openxmlformats.org/officeDocument/2006/relationships/image"/><Relationship Id="rId10" Target="../media/image2.emf" Type="http://schemas.openxmlformats.org/officeDocument/2006/relationships/image"/><Relationship Id="rId4" Target="../media/image472.png" Type="http://schemas.openxmlformats.org/officeDocument/2006/relationships/image"/><Relationship Id="rId9" Target="../media/image477.jpeg" Type="http://schemas.openxmlformats.org/officeDocument/2006/relationships/image"/></Relationships>
</file>

<file path=ppt/slides/_rels/slide98.xml.rels><?xml version="1.0" encoding="UTF-8" standalone="yes" ?><Relationships xmlns="http://schemas.openxmlformats.org/package/2006/relationships"><Relationship Id="rId8" Target="../media/image484.png" Type="http://schemas.openxmlformats.org/officeDocument/2006/relationships/image"/><Relationship Id="rId3" Target="../media/image479.png" Type="http://schemas.openxmlformats.org/officeDocument/2006/relationships/image"/><Relationship Id="rId7" Target="../media/image483.jpeg" Type="http://schemas.openxmlformats.org/officeDocument/2006/relationships/image"/><Relationship Id="rId2" Target="../media/image478.jpeg" Type="http://schemas.openxmlformats.org/officeDocument/2006/relationships/image"/><Relationship Id="rId1" Target="../slideLayouts/slideLayout2.xml" Type="http://schemas.openxmlformats.org/officeDocument/2006/relationships/slideLayout"/><Relationship Id="rId6" Target="../media/image482.jpeg" Type="http://schemas.openxmlformats.org/officeDocument/2006/relationships/image"/><Relationship Id="rId5" Target="../media/image481.jpeg" Type="http://schemas.openxmlformats.org/officeDocument/2006/relationships/image"/><Relationship Id="rId10" Target="../media/image2.emf" Type="http://schemas.openxmlformats.org/officeDocument/2006/relationships/image"/><Relationship Id="rId4" Target="../media/image480.png" Type="http://schemas.openxmlformats.org/officeDocument/2006/relationships/image"/><Relationship Id="rId9" Target="../media/image485.png" Type="http://schemas.openxmlformats.org/officeDocument/2006/relationships/image"/></Relationships>
</file>

<file path=ppt/slides/_rels/slide99.xml.rels><?xml version="1.0" encoding="UTF-8" standalone="yes" ?><Relationships xmlns="http://schemas.openxmlformats.org/package/2006/relationships"><Relationship Id="rId3" Target="../media/image487.png" Type="http://schemas.openxmlformats.org/officeDocument/2006/relationships/image"/><Relationship Id="rId2" Target="../media/image486.jpeg" Type="http://schemas.openxmlformats.org/officeDocument/2006/relationships/image"/><Relationship Id="rId1" Target="../slideLayouts/slideLayout2.xml" Type="http://schemas.openxmlformats.org/officeDocument/2006/relationships/slideLayout"/><Relationship Id="rId5" Target="../media/image2.emf" Type="http://schemas.openxmlformats.org/officeDocument/2006/relationships/image"/><Relationship Id="rId4" Target="../media/image488.png" Type="http://schemas.openxmlformats.org/officeDocument/2006/relationships/image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smtClean="0"/>
              <a:t>Photo Album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smtClean="0"/>
              <a:t>by Windows User</a:t>
            </a:r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876093" y="2767280"/>
            <a:ext cx="6601487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3600" b="1" dirty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Speed, Scale and Spectrum </a:t>
            </a:r>
            <a:endParaRPr lang="en-IN" sz="3600" b="1" dirty="0" smtClean="0">
              <a:solidFill>
                <a:schemeClr val="bg1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r>
              <a:rPr lang="en-IN" sz="3600" b="1" dirty="0" smtClean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of </a:t>
            </a:r>
            <a:r>
              <a:rPr lang="en-IN" sz="3600" b="1" dirty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Transforming India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3994" y="505333"/>
            <a:ext cx="1572548" cy="380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79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over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6238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2934" y="151106"/>
            <a:ext cx="1572548" cy="380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735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7A0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/>
          <p:cNvSpPr/>
          <p:nvPr/>
        </p:nvSpPr>
        <p:spPr>
          <a:xfrm>
            <a:off x="209550" y="897611"/>
            <a:ext cx="11772900" cy="5724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mv</a:t>
            </a:r>
            <a:endParaRPr lang="en-IN" dirty="0"/>
          </a:p>
        </p:txBody>
      </p:sp>
      <p:sp>
        <p:nvSpPr>
          <p:cNvPr id="6" name="Right Triangle 5"/>
          <p:cNvSpPr/>
          <p:nvPr/>
        </p:nvSpPr>
        <p:spPr>
          <a:xfrm rot="16200000">
            <a:off x="7522371" y="589189"/>
            <a:ext cx="323850" cy="32385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/>
          <p:cNvSpPr txBox="1"/>
          <p:nvPr/>
        </p:nvSpPr>
        <p:spPr>
          <a:xfrm>
            <a:off x="324931" y="169459"/>
            <a:ext cx="69114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b="1" spc="-15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SPEED &amp; SCALE OF TRANSFORMATION</a:t>
            </a:r>
            <a:endParaRPr lang="en-IN" sz="3600" b="1" spc="-15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24931" y="998696"/>
            <a:ext cx="7115175" cy="707886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IN" sz="4000" b="1" dirty="0">
                <a:solidFill>
                  <a:srgbClr val="D7A02E"/>
                </a:solidFill>
              </a:rPr>
              <a:t>New Momentum for New India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0129346" y="6345137"/>
            <a:ext cx="26452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>
                <a:solidFill>
                  <a:srgbClr val="FFC000"/>
                </a:solidFill>
              </a:rPr>
              <a:t>As on 1</a:t>
            </a:r>
            <a:r>
              <a:rPr lang="en-IN" sz="1200" baseline="30000" dirty="0">
                <a:solidFill>
                  <a:srgbClr val="FFC000"/>
                </a:solidFill>
              </a:rPr>
              <a:t>st</a:t>
            </a:r>
            <a:r>
              <a:rPr lang="en-IN" sz="1200" dirty="0">
                <a:solidFill>
                  <a:srgbClr val="FFC000"/>
                </a:solidFill>
              </a:rPr>
              <a:t> January 2019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6221" y="589189"/>
            <a:ext cx="4130980" cy="258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4255" y="2360815"/>
            <a:ext cx="2531066" cy="21941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2046" y="4147762"/>
            <a:ext cx="1096963" cy="1454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5975" y="4437395"/>
            <a:ext cx="1344612" cy="941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70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2560" y="5436624"/>
            <a:ext cx="1206500" cy="173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615147" y="4588604"/>
            <a:ext cx="359941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/>
              <a:t>Over the last 4 years, </a:t>
            </a:r>
          </a:p>
          <a:p>
            <a:pPr algn="ctr"/>
            <a:r>
              <a:rPr lang="en-IN" sz="2400" b="1" dirty="0">
                <a:solidFill>
                  <a:srgbClr val="A42322"/>
                </a:solidFill>
              </a:rPr>
              <a:t>Over </a:t>
            </a:r>
            <a:r>
              <a:rPr lang="en-IN" sz="2400" b="1" dirty="0" smtClean="0">
                <a:solidFill>
                  <a:srgbClr val="A42322"/>
                </a:solidFill>
              </a:rPr>
              <a:t>1.48 </a:t>
            </a:r>
            <a:r>
              <a:rPr lang="en-IN" sz="2400" b="1" dirty="0">
                <a:solidFill>
                  <a:srgbClr val="A42322"/>
                </a:solidFill>
              </a:rPr>
              <a:t>crore houses constructed </a:t>
            </a:r>
            <a:r>
              <a:rPr lang="en-IN" sz="2400" dirty="0"/>
              <a:t>in rural and urban </a:t>
            </a:r>
            <a:r>
              <a:rPr lang="en-IN" sz="2400" dirty="0" smtClean="0"/>
              <a:t>areas</a:t>
            </a:r>
            <a:endParaRPr lang="en-IN" sz="2400" dirty="0"/>
          </a:p>
        </p:txBody>
      </p:sp>
      <p:sp>
        <p:nvSpPr>
          <p:cNvPr id="25" name="TextBox 24"/>
          <p:cNvSpPr txBox="1"/>
          <p:nvPr/>
        </p:nvSpPr>
        <p:spPr>
          <a:xfrm>
            <a:off x="7738330" y="3943300"/>
            <a:ext cx="376485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 smtClean="0">
                <a:solidFill>
                  <a:schemeClr val="accent1">
                    <a:lumMod val="75000"/>
                  </a:schemeClr>
                </a:solidFill>
              </a:rPr>
              <a:t>31.79 </a:t>
            </a:r>
            <a:r>
              <a:rPr lang="en-IN" sz="2400" b="1" dirty="0">
                <a:solidFill>
                  <a:schemeClr val="accent1">
                    <a:lumMod val="75000"/>
                  </a:schemeClr>
                </a:solidFill>
              </a:rPr>
              <a:t>crore LED bulbs </a:t>
            </a:r>
            <a:r>
              <a:rPr lang="en-IN" sz="2400" dirty="0"/>
              <a:t>distributed which is more than the population of Brazil. Overall savings </a:t>
            </a:r>
            <a:r>
              <a:rPr lang="en-IN" sz="2400" dirty="0" smtClean="0"/>
              <a:t>of</a:t>
            </a:r>
          </a:p>
          <a:p>
            <a:r>
              <a:rPr lang="en-IN" sz="2400" dirty="0"/>
              <a:t>₹</a:t>
            </a:r>
            <a:r>
              <a:rPr lang="en-IN" sz="2400" dirty="0" smtClean="0"/>
              <a:t>16,517 crore </a:t>
            </a:r>
            <a:r>
              <a:rPr lang="en-IN" sz="2400" dirty="0"/>
              <a:t>per year</a:t>
            </a:r>
          </a:p>
        </p:txBody>
      </p:sp>
      <p:pic>
        <p:nvPicPr>
          <p:cNvPr id="11271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7716" y="4770694"/>
            <a:ext cx="265112" cy="265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82896" y="138366"/>
            <a:ext cx="1399553" cy="338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449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7A0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/>
          <p:cNvSpPr/>
          <p:nvPr/>
        </p:nvSpPr>
        <p:spPr>
          <a:xfrm>
            <a:off x="209550" y="897611"/>
            <a:ext cx="11772900" cy="5724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mv</a:t>
            </a:r>
            <a:endParaRPr lang="en-IN" dirty="0"/>
          </a:p>
        </p:txBody>
      </p:sp>
      <p:sp>
        <p:nvSpPr>
          <p:cNvPr id="6" name="Right Triangle 5"/>
          <p:cNvSpPr/>
          <p:nvPr/>
        </p:nvSpPr>
        <p:spPr>
          <a:xfrm rot="16200000">
            <a:off x="7522371" y="589189"/>
            <a:ext cx="323850" cy="32385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/>
          <p:cNvSpPr txBox="1"/>
          <p:nvPr/>
        </p:nvSpPr>
        <p:spPr>
          <a:xfrm>
            <a:off x="324931" y="169459"/>
            <a:ext cx="69114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b="1" spc="-15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SPEED </a:t>
            </a:r>
            <a:r>
              <a:rPr lang="en-IN" sz="36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&amp;</a:t>
            </a:r>
            <a:r>
              <a:rPr lang="en-IN" sz="3600" b="1" spc="-15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SCALE OF TRANSFORMATION</a:t>
            </a:r>
            <a:endParaRPr lang="en-IN" sz="3600" b="1" spc="-15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24931" y="998696"/>
            <a:ext cx="7115175" cy="132343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IN" sz="4000" b="1" dirty="0">
                <a:solidFill>
                  <a:srgbClr val="D7A02E"/>
                </a:solidFill>
              </a:rPr>
              <a:t>New Paradigms in Financial </a:t>
            </a:r>
          </a:p>
          <a:p>
            <a:r>
              <a:rPr lang="en-IN" sz="4000" b="1" dirty="0">
                <a:solidFill>
                  <a:srgbClr val="D7A02E"/>
                </a:solidFill>
              </a:rPr>
              <a:t>Inclusion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0129346" y="6345137"/>
            <a:ext cx="26452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>
                <a:solidFill>
                  <a:srgbClr val="FFC000"/>
                </a:solidFill>
              </a:rPr>
              <a:t>As on 1</a:t>
            </a:r>
            <a:r>
              <a:rPr lang="en-IN" sz="1200" baseline="30000" dirty="0">
                <a:solidFill>
                  <a:srgbClr val="FFC000"/>
                </a:solidFill>
              </a:rPr>
              <a:t>st</a:t>
            </a:r>
            <a:r>
              <a:rPr lang="en-IN" sz="1200" dirty="0">
                <a:solidFill>
                  <a:srgbClr val="FFC000"/>
                </a:solidFill>
              </a:rPr>
              <a:t> January 2019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877004" y="3493015"/>
            <a:ext cx="55529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200" b="1" dirty="0">
                <a:solidFill>
                  <a:schemeClr val="accent1">
                    <a:lumMod val="75000"/>
                  </a:schemeClr>
                </a:solidFill>
              </a:rPr>
              <a:t>Over </a:t>
            </a:r>
            <a:r>
              <a:rPr lang="en-IN" sz="2200" b="1" dirty="0" smtClean="0">
                <a:solidFill>
                  <a:schemeClr val="accent1">
                    <a:lumMod val="75000"/>
                  </a:schemeClr>
                </a:solidFill>
              </a:rPr>
              <a:t>33.66 </a:t>
            </a:r>
            <a:r>
              <a:rPr lang="en-IN" sz="2200" b="1" dirty="0">
                <a:solidFill>
                  <a:schemeClr val="accent1">
                    <a:lumMod val="75000"/>
                  </a:schemeClr>
                </a:solidFill>
              </a:rPr>
              <a:t>crore Jan </a:t>
            </a:r>
            <a:r>
              <a:rPr lang="en-IN" sz="2200" b="1" dirty="0" err="1">
                <a:solidFill>
                  <a:schemeClr val="accent1">
                    <a:lumMod val="75000"/>
                  </a:schemeClr>
                </a:solidFill>
              </a:rPr>
              <a:t>Dhan</a:t>
            </a:r>
            <a:r>
              <a:rPr lang="en-IN" sz="2200" b="1" dirty="0">
                <a:solidFill>
                  <a:schemeClr val="accent1">
                    <a:lumMod val="75000"/>
                  </a:schemeClr>
                </a:solidFill>
              </a:rPr>
              <a:t> accounts opened,  </a:t>
            </a:r>
            <a:r>
              <a:rPr lang="en-IN" sz="2200" dirty="0" smtClean="0"/>
              <a:t>equivalent to the Population of USA</a:t>
            </a:r>
            <a:endParaRPr lang="en-IN" sz="2200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6221" y="589189"/>
            <a:ext cx="4130980" cy="258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ounded Rectangle 1"/>
          <p:cNvSpPr/>
          <p:nvPr/>
        </p:nvSpPr>
        <p:spPr>
          <a:xfrm>
            <a:off x="665015" y="3258603"/>
            <a:ext cx="2610197" cy="1263752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TextBox 10"/>
          <p:cNvSpPr txBox="1"/>
          <p:nvPr/>
        </p:nvSpPr>
        <p:spPr>
          <a:xfrm>
            <a:off x="739835" y="3443933"/>
            <a:ext cx="23940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dirty="0"/>
              <a:t>A Bank Account for Every Family in </a:t>
            </a:r>
          </a:p>
          <a:p>
            <a:pPr algn="ctr"/>
            <a:r>
              <a:rPr lang="en-IN" sz="2000" dirty="0"/>
              <a:t>Just 4 Years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673327" y="4855087"/>
            <a:ext cx="2610197" cy="1479666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TextBox 16"/>
          <p:cNvSpPr txBox="1"/>
          <p:nvPr/>
        </p:nvSpPr>
        <p:spPr>
          <a:xfrm>
            <a:off x="789712" y="4935493"/>
            <a:ext cx="248549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dirty="0"/>
              <a:t>Making Social Security a Nationwide Phenomenon</a:t>
            </a:r>
          </a:p>
          <a:p>
            <a:pPr algn="ctr"/>
            <a:r>
              <a:rPr lang="en-IN" sz="2000" dirty="0"/>
              <a:t>with Jan </a:t>
            </a:r>
            <a:r>
              <a:rPr lang="en-IN" sz="2000" dirty="0" err="1"/>
              <a:t>Suraksha</a:t>
            </a:r>
            <a:endParaRPr lang="en-IN" sz="2000" dirty="0"/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3250" y="3476389"/>
            <a:ext cx="2216566" cy="8542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1592" y="5195594"/>
            <a:ext cx="648017" cy="8905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4343361" y="5258546"/>
            <a:ext cx="60254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200" b="1" dirty="0">
                <a:solidFill>
                  <a:schemeClr val="accent1">
                    <a:lumMod val="75000"/>
                  </a:schemeClr>
                </a:solidFill>
              </a:rPr>
              <a:t>More than 19 </a:t>
            </a:r>
            <a:r>
              <a:rPr lang="en-IN" sz="2200" b="1" dirty="0" err="1">
                <a:solidFill>
                  <a:schemeClr val="accent1">
                    <a:lumMod val="75000"/>
                  </a:schemeClr>
                </a:solidFill>
              </a:rPr>
              <a:t>crore</a:t>
            </a:r>
            <a:r>
              <a:rPr lang="en-IN" sz="2200" b="1" dirty="0">
                <a:solidFill>
                  <a:schemeClr val="accent1">
                    <a:lumMod val="75000"/>
                  </a:schemeClr>
                </a:solidFill>
              </a:rPr>
              <a:t> people </a:t>
            </a:r>
            <a:r>
              <a:rPr lang="en-IN" sz="2200" dirty="0"/>
              <a:t>insured against life and accident risk, or ensured pensions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82896" y="138366"/>
            <a:ext cx="1399553" cy="338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120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7A0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/>
          <p:cNvSpPr/>
          <p:nvPr/>
        </p:nvSpPr>
        <p:spPr>
          <a:xfrm>
            <a:off x="209550" y="868497"/>
            <a:ext cx="11772900" cy="5724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mv</a:t>
            </a:r>
            <a:endParaRPr lang="en-IN" dirty="0"/>
          </a:p>
        </p:txBody>
      </p:sp>
      <p:sp>
        <p:nvSpPr>
          <p:cNvPr id="6" name="Right Triangle 5"/>
          <p:cNvSpPr/>
          <p:nvPr/>
        </p:nvSpPr>
        <p:spPr>
          <a:xfrm rot="16200000">
            <a:off x="7522371" y="589189"/>
            <a:ext cx="323850" cy="32385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/>
          <p:cNvSpPr txBox="1"/>
          <p:nvPr/>
        </p:nvSpPr>
        <p:spPr>
          <a:xfrm>
            <a:off x="324931" y="169459"/>
            <a:ext cx="69114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b="1" spc="-15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SPEED </a:t>
            </a:r>
            <a:r>
              <a:rPr lang="en-IN" sz="36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&amp;</a:t>
            </a:r>
            <a:r>
              <a:rPr lang="en-IN" sz="3600" b="1" spc="-15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SCALE OF TRANSFORMATION</a:t>
            </a:r>
            <a:endParaRPr lang="en-IN" sz="3600" b="1" spc="-15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24931" y="998696"/>
            <a:ext cx="7115175" cy="707886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IN" sz="4000" b="1" dirty="0">
                <a:solidFill>
                  <a:srgbClr val="D7A02E"/>
                </a:solidFill>
              </a:rPr>
              <a:t>Powering a Billion Aspirations</a:t>
            </a: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875" y="3706705"/>
            <a:ext cx="2854054" cy="25026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6221" y="589189"/>
            <a:ext cx="4130980" cy="258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8632" y="3296059"/>
            <a:ext cx="4098634" cy="28807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" name="TextBox 24"/>
          <p:cNvSpPr txBox="1"/>
          <p:nvPr/>
        </p:nvSpPr>
        <p:spPr>
          <a:xfrm>
            <a:off x="4201869" y="3883226"/>
            <a:ext cx="2930382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b="1" dirty="0"/>
              <a:t>SAUBHAGYA </a:t>
            </a:r>
            <a:endParaRPr lang="en-IN" sz="3200" b="1" dirty="0" smtClean="0"/>
          </a:p>
          <a:p>
            <a:pPr algn="ctr"/>
            <a:r>
              <a:rPr lang="en-IN" sz="2000" b="1" dirty="0" smtClean="0"/>
              <a:t>to ensure universal household electrification </a:t>
            </a:r>
          </a:p>
          <a:p>
            <a:pPr algn="ctr"/>
            <a:r>
              <a:rPr lang="en-IN" sz="2000" b="1" dirty="0" smtClean="0"/>
              <a:t>by  31</a:t>
            </a:r>
            <a:r>
              <a:rPr lang="en-IN" sz="2000" b="1" baseline="30000" dirty="0" smtClean="0"/>
              <a:t>st</a:t>
            </a:r>
            <a:r>
              <a:rPr lang="en-IN" sz="2000" b="1" dirty="0" smtClean="0"/>
              <a:t>  March 2019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12324" y="2227068"/>
            <a:ext cx="41903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Every village electrified </a:t>
            </a:r>
            <a:r>
              <a:rPr lang="en-IN" sz="2400" dirty="0" smtClean="0"/>
              <a:t>under</a:t>
            </a:r>
          </a:p>
          <a:p>
            <a:r>
              <a:rPr lang="en-IN" sz="2400" b="1" dirty="0" err="1" smtClean="0"/>
              <a:t>Deen</a:t>
            </a:r>
            <a:r>
              <a:rPr lang="en-IN" sz="2400" b="1" dirty="0" smtClean="0"/>
              <a:t> </a:t>
            </a:r>
            <a:r>
              <a:rPr lang="en-IN" sz="2400" b="1" dirty="0" err="1"/>
              <a:t>Dayal</a:t>
            </a:r>
            <a:r>
              <a:rPr lang="en-IN" sz="2400" b="1" dirty="0"/>
              <a:t> </a:t>
            </a:r>
            <a:r>
              <a:rPr lang="en-IN" sz="2400" b="1" dirty="0" err="1" smtClean="0"/>
              <a:t>Upadhyaya</a:t>
            </a:r>
            <a:endParaRPr lang="en-IN" sz="2400" b="1" dirty="0" smtClean="0"/>
          </a:p>
          <a:p>
            <a:r>
              <a:rPr lang="en-IN" sz="2400" b="1" dirty="0" smtClean="0"/>
              <a:t>Gram </a:t>
            </a:r>
            <a:r>
              <a:rPr lang="en-IN" sz="2400" b="1" dirty="0" err="1"/>
              <a:t>Jyoti</a:t>
            </a:r>
            <a:r>
              <a:rPr lang="en-IN" sz="2400" b="1" dirty="0"/>
              <a:t> </a:t>
            </a:r>
            <a:r>
              <a:rPr lang="en-IN" sz="2400" b="1" dirty="0" err="1"/>
              <a:t>Yojana</a:t>
            </a:r>
            <a:endParaRPr lang="en-IN" sz="2400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10042368" y="6286834"/>
            <a:ext cx="18529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>
                <a:solidFill>
                  <a:srgbClr val="FFC000"/>
                </a:solidFill>
              </a:rPr>
              <a:t>As on 1</a:t>
            </a:r>
            <a:r>
              <a:rPr lang="en-IN" sz="1200" baseline="30000" dirty="0">
                <a:solidFill>
                  <a:srgbClr val="FFC000"/>
                </a:solidFill>
              </a:rPr>
              <a:t>st</a:t>
            </a:r>
            <a:r>
              <a:rPr lang="en-IN" sz="1200" dirty="0">
                <a:solidFill>
                  <a:srgbClr val="FFC000"/>
                </a:solidFill>
              </a:rPr>
              <a:t> January 2019</a:t>
            </a:r>
          </a:p>
        </p:txBody>
      </p:sp>
      <p:sp>
        <p:nvSpPr>
          <p:cNvPr id="15" name="Oval 14"/>
          <p:cNvSpPr/>
          <p:nvPr/>
        </p:nvSpPr>
        <p:spPr>
          <a:xfrm>
            <a:off x="8932179" y="3360619"/>
            <a:ext cx="2796427" cy="2796427"/>
          </a:xfrm>
          <a:prstGeom prst="ellipse">
            <a:avLst/>
          </a:prstGeom>
          <a:solidFill>
            <a:srgbClr val="31B0CE"/>
          </a:solidFill>
          <a:ln w="28575">
            <a:solidFill>
              <a:srgbClr val="0510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Oval 15"/>
          <p:cNvSpPr/>
          <p:nvPr/>
        </p:nvSpPr>
        <p:spPr>
          <a:xfrm>
            <a:off x="8038143" y="3360619"/>
            <a:ext cx="1167838" cy="1167838"/>
          </a:xfrm>
          <a:prstGeom prst="ellipse">
            <a:avLst/>
          </a:prstGeom>
          <a:solidFill>
            <a:schemeClr val="bg1"/>
          </a:solidFill>
          <a:ln w="28575">
            <a:solidFill>
              <a:srgbClr val="5973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9002073" y="3586746"/>
            <a:ext cx="2656637" cy="2831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600" b="1" dirty="0" smtClean="0">
                <a:solidFill>
                  <a:schemeClr val="bg1"/>
                </a:solidFill>
              </a:rPr>
              <a:t>25 </a:t>
            </a:r>
            <a:r>
              <a:rPr lang="en-IN" sz="3600" b="1" dirty="0">
                <a:solidFill>
                  <a:schemeClr val="bg1"/>
                </a:solidFill>
              </a:rPr>
              <a:t>States </a:t>
            </a:r>
            <a:endParaRPr lang="en-IN" sz="3600" b="1" dirty="0" smtClean="0">
              <a:solidFill>
                <a:schemeClr val="bg1"/>
              </a:solidFill>
            </a:endParaRPr>
          </a:p>
          <a:p>
            <a:pPr algn="ctr"/>
            <a:r>
              <a:rPr lang="en-IN" b="1" dirty="0" smtClean="0">
                <a:solidFill>
                  <a:schemeClr val="bg1"/>
                </a:solidFill>
              </a:rPr>
              <a:t>achieve 100% </a:t>
            </a:r>
          </a:p>
          <a:p>
            <a:pPr algn="ctr"/>
            <a:r>
              <a:rPr lang="en-IN" b="1" dirty="0" smtClean="0">
                <a:solidFill>
                  <a:schemeClr val="bg1"/>
                </a:solidFill>
              </a:rPr>
              <a:t>household electrification </a:t>
            </a:r>
            <a:r>
              <a:rPr lang="en-IN" sz="2800" b="1" dirty="0" smtClean="0"/>
              <a:t>2.39 </a:t>
            </a:r>
            <a:r>
              <a:rPr lang="en-IN" sz="2800" b="1" dirty="0"/>
              <a:t>Crore</a:t>
            </a:r>
            <a:r>
              <a:rPr lang="en-IN" sz="2800" dirty="0"/>
              <a:t> </a:t>
            </a:r>
          </a:p>
          <a:p>
            <a:pPr algn="ctr"/>
            <a:r>
              <a:rPr lang="en-IN" dirty="0"/>
              <a:t>un-electrified households </a:t>
            </a:r>
          </a:p>
          <a:p>
            <a:pPr algn="ctr"/>
            <a:r>
              <a:rPr lang="en-IN" dirty="0"/>
              <a:t>electrified since </a:t>
            </a:r>
          </a:p>
          <a:p>
            <a:pPr algn="ctr"/>
            <a:r>
              <a:rPr lang="en-IN" dirty="0"/>
              <a:t>Oct. 2017</a:t>
            </a:r>
          </a:p>
          <a:p>
            <a:pPr algn="ctr"/>
            <a:endParaRPr lang="en-IN" sz="2400" b="1" dirty="0">
              <a:solidFill>
                <a:schemeClr val="bg1"/>
              </a:solidFill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6280" y="3587932"/>
            <a:ext cx="856759" cy="66886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82896" y="138366"/>
            <a:ext cx="1399553" cy="338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32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7A0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/>
          <p:cNvSpPr/>
          <p:nvPr/>
        </p:nvSpPr>
        <p:spPr>
          <a:xfrm>
            <a:off x="209550" y="868497"/>
            <a:ext cx="11772900" cy="5724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mv</a:t>
            </a:r>
            <a:endParaRPr lang="en-IN" dirty="0"/>
          </a:p>
        </p:txBody>
      </p:sp>
      <p:sp>
        <p:nvSpPr>
          <p:cNvPr id="6" name="Right Triangle 5"/>
          <p:cNvSpPr/>
          <p:nvPr/>
        </p:nvSpPr>
        <p:spPr>
          <a:xfrm rot="16200000">
            <a:off x="7522371" y="589189"/>
            <a:ext cx="323850" cy="32385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/>
          <p:cNvSpPr txBox="1"/>
          <p:nvPr/>
        </p:nvSpPr>
        <p:spPr>
          <a:xfrm>
            <a:off x="324931" y="169459"/>
            <a:ext cx="69114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b="1" spc="-15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SPEED </a:t>
            </a:r>
            <a:r>
              <a:rPr lang="en-IN" sz="36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&amp;</a:t>
            </a:r>
            <a:r>
              <a:rPr lang="en-IN" sz="3600" b="1" spc="-15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SCALE OF TRANSFORMATION</a:t>
            </a:r>
            <a:endParaRPr lang="en-IN" sz="3600" b="1" spc="-15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24931" y="944908"/>
            <a:ext cx="7115175" cy="132343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IN" sz="4000" b="1" dirty="0">
                <a:solidFill>
                  <a:srgbClr val="D7A02E"/>
                </a:solidFill>
              </a:rPr>
              <a:t>An Emphatic Increase in Tax Compliance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0129346" y="6277902"/>
            <a:ext cx="26452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>
                <a:solidFill>
                  <a:srgbClr val="FFC000"/>
                </a:solidFill>
              </a:rPr>
              <a:t>As on 1</a:t>
            </a:r>
            <a:r>
              <a:rPr lang="en-IN" sz="1200" baseline="30000" dirty="0">
                <a:solidFill>
                  <a:srgbClr val="FFC000"/>
                </a:solidFill>
              </a:rPr>
              <a:t>st</a:t>
            </a:r>
            <a:r>
              <a:rPr lang="en-IN" sz="1200" dirty="0">
                <a:solidFill>
                  <a:srgbClr val="FFC000"/>
                </a:solidFill>
              </a:rPr>
              <a:t> January 2019</a:t>
            </a: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1100" y="4538184"/>
            <a:ext cx="1554163" cy="1169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4242" y="4119650"/>
            <a:ext cx="4899322" cy="15779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6380" y="3321990"/>
            <a:ext cx="2415711" cy="13625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611510" y="2387300"/>
            <a:ext cx="6025499" cy="89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/>
              <a:t>Number of new Returns filed post demonetisation increased in the past two years by</a:t>
            </a:r>
          </a:p>
          <a:p>
            <a:r>
              <a:rPr lang="en-IN" sz="2400" b="1" dirty="0"/>
              <a:t>85.51 lakh and 1.07 </a:t>
            </a:r>
            <a:r>
              <a:rPr lang="en-IN" sz="2400" b="1" dirty="0" err="1"/>
              <a:t>crore</a:t>
            </a:r>
            <a:r>
              <a:rPr lang="en-IN" sz="2400" b="1" dirty="0"/>
              <a:t>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857989" y="3545382"/>
            <a:ext cx="20532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 smtClean="0">
                <a:solidFill>
                  <a:schemeClr val="accent1">
                    <a:lumMod val="50000"/>
                  </a:schemeClr>
                </a:solidFill>
              </a:rPr>
              <a:t>6.85 </a:t>
            </a:r>
            <a:r>
              <a:rPr lang="en-IN" sz="3200" b="1" dirty="0">
                <a:solidFill>
                  <a:schemeClr val="accent1">
                    <a:lumMod val="50000"/>
                  </a:schemeClr>
                </a:solidFill>
              </a:rPr>
              <a:t>crore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770616" y="4053165"/>
            <a:ext cx="16578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b="1" dirty="0" smtClean="0">
                <a:solidFill>
                  <a:srgbClr val="A42322"/>
                </a:solidFill>
              </a:rPr>
              <a:t>3.79 </a:t>
            </a:r>
            <a:r>
              <a:rPr lang="en-IN" sz="2400" b="1" dirty="0" err="1">
                <a:solidFill>
                  <a:srgbClr val="A42322"/>
                </a:solidFill>
              </a:rPr>
              <a:t>crore</a:t>
            </a:r>
            <a:endParaRPr lang="en-IN" sz="2400" b="1" dirty="0">
              <a:solidFill>
                <a:srgbClr val="A42322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737363" y="5697551"/>
            <a:ext cx="16578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rgbClr val="A42322"/>
                </a:solidFill>
              </a:rPr>
              <a:t>2013-14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922653" y="5697551"/>
            <a:ext cx="16578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chemeClr val="accent1">
                    <a:lumMod val="50000"/>
                  </a:schemeClr>
                </a:solidFill>
              </a:rPr>
              <a:t>2017-2018</a:t>
            </a:r>
            <a:endParaRPr lang="en-IN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434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6221" y="589189"/>
            <a:ext cx="4130980" cy="258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82896" y="138366"/>
            <a:ext cx="1399553" cy="338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004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7A0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/>
          <p:cNvSpPr/>
          <p:nvPr/>
        </p:nvSpPr>
        <p:spPr>
          <a:xfrm>
            <a:off x="209550" y="868497"/>
            <a:ext cx="11772900" cy="5724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mv</a:t>
            </a:r>
            <a:endParaRPr lang="en-IN" dirty="0"/>
          </a:p>
        </p:txBody>
      </p:sp>
      <p:sp>
        <p:nvSpPr>
          <p:cNvPr id="6" name="Right Triangle 5"/>
          <p:cNvSpPr/>
          <p:nvPr/>
        </p:nvSpPr>
        <p:spPr>
          <a:xfrm rot="16200000">
            <a:off x="7522371" y="589189"/>
            <a:ext cx="323850" cy="32385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/>
          <p:cNvSpPr txBox="1"/>
          <p:nvPr/>
        </p:nvSpPr>
        <p:spPr>
          <a:xfrm>
            <a:off x="324931" y="169459"/>
            <a:ext cx="69114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b="1" spc="-15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SPEED &amp; SCALE OF TRANSFORMATION</a:t>
            </a:r>
            <a:endParaRPr lang="en-IN" sz="3600" b="1" spc="-15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24931" y="891120"/>
            <a:ext cx="7407128" cy="132343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IN" sz="4000" b="1" dirty="0">
                <a:solidFill>
                  <a:srgbClr val="D7A02E"/>
                </a:solidFill>
              </a:rPr>
              <a:t>Unprecedented Scale of Transformation in Telecom Sector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0129346" y="6345137"/>
            <a:ext cx="26452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>
                <a:solidFill>
                  <a:srgbClr val="FFC000"/>
                </a:solidFill>
              </a:rPr>
              <a:t>As on 1</a:t>
            </a:r>
            <a:r>
              <a:rPr lang="en-IN" sz="1200" baseline="30000" dirty="0">
                <a:solidFill>
                  <a:srgbClr val="FFC000"/>
                </a:solidFill>
              </a:rPr>
              <a:t>st</a:t>
            </a:r>
            <a:r>
              <a:rPr lang="en-IN" sz="1200" dirty="0">
                <a:solidFill>
                  <a:srgbClr val="FFC000"/>
                </a:solidFill>
              </a:rPr>
              <a:t> January 2019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45567" y="3154019"/>
            <a:ext cx="3200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chemeClr val="accent4">
                    <a:lumMod val="75000"/>
                  </a:schemeClr>
                </a:solidFill>
              </a:rPr>
              <a:t>5-Fold jump in FDI inflows in</a:t>
            </a:r>
          </a:p>
          <a:p>
            <a:pPr algn="ctr"/>
            <a:r>
              <a:rPr lang="en-IN" b="1" dirty="0">
                <a:solidFill>
                  <a:schemeClr val="accent4">
                    <a:lumMod val="75000"/>
                  </a:schemeClr>
                </a:solidFill>
              </a:rPr>
              <a:t>last 3 years, </a:t>
            </a:r>
            <a:r>
              <a:rPr lang="en-IN" dirty="0"/>
              <a:t>from </a:t>
            </a:r>
            <a:r>
              <a:rPr lang="en-IN" dirty="0" smtClean="0"/>
              <a:t>$1.3 </a:t>
            </a:r>
            <a:r>
              <a:rPr lang="en-IN" dirty="0"/>
              <a:t>billion </a:t>
            </a:r>
          </a:p>
          <a:p>
            <a:pPr algn="ctr"/>
            <a:r>
              <a:rPr lang="en-IN" dirty="0"/>
              <a:t>in 2015-16 to </a:t>
            </a:r>
            <a:r>
              <a:rPr lang="en-IN" dirty="0" smtClean="0"/>
              <a:t>$6.2 </a:t>
            </a:r>
            <a:r>
              <a:rPr lang="en-IN" dirty="0"/>
              <a:t>billion</a:t>
            </a:r>
          </a:p>
          <a:p>
            <a:pPr algn="ctr"/>
            <a:r>
              <a:rPr lang="en-IN" dirty="0" smtClean="0"/>
              <a:t>(</a:t>
            </a:r>
            <a:r>
              <a:rPr lang="en-IN" dirty="0">
                <a:latin typeface="Rupee Foradian" pitchFamily="34" charset="0"/>
              </a:rPr>
              <a:t>₹</a:t>
            </a:r>
            <a:r>
              <a:rPr lang="en-IN" dirty="0" smtClean="0"/>
              <a:t>43,400 </a:t>
            </a:r>
            <a:r>
              <a:rPr lang="en-IN" dirty="0" err="1"/>
              <a:t>cr</a:t>
            </a:r>
            <a:r>
              <a:rPr lang="en-IN" dirty="0"/>
              <a:t>) in 2017-18 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5818" y="589189"/>
            <a:ext cx="4130980" cy="258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9953" y="2332520"/>
            <a:ext cx="812482" cy="8124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973" y="4529998"/>
            <a:ext cx="3146194" cy="17909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449" y="4529998"/>
            <a:ext cx="2913348" cy="17909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3682" y="4529998"/>
            <a:ext cx="2913348" cy="17909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449" y="2496181"/>
            <a:ext cx="2913348" cy="17909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685973" y="4507045"/>
            <a:ext cx="3146194" cy="321606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TextBox 24"/>
          <p:cNvSpPr txBox="1"/>
          <p:nvPr/>
        </p:nvSpPr>
        <p:spPr>
          <a:xfrm>
            <a:off x="1014282" y="4486478"/>
            <a:ext cx="2373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Internet </a:t>
            </a:r>
            <a:r>
              <a:rPr lang="en-IN" b="1" dirty="0" smtClean="0">
                <a:solidFill>
                  <a:schemeClr val="bg1"/>
                </a:solidFill>
              </a:rPr>
              <a:t>coverage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4401762" y="2475911"/>
            <a:ext cx="2905035" cy="327236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3" name="TextBox 32"/>
          <p:cNvSpPr txBox="1"/>
          <p:nvPr/>
        </p:nvSpPr>
        <p:spPr>
          <a:xfrm>
            <a:off x="4530363" y="2473934"/>
            <a:ext cx="2373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Tele-density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4401762" y="4507045"/>
            <a:ext cx="2905035" cy="321606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5" name="TextBox 34"/>
          <p:cNvSpPr txBox="1"/>
          <p:nvPr/>
        </p:nvSpPr>
        <p:spPr>
          <a:xfrm>
            <a:off x="4308590" y="4465868"/>
            <a:ext cx="29050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>
                <a:solidFill>
                  <a:schemeClr val="bg1"/>
                </a:solidFill>
              </a:rPr>
              <a:t>Optical Fibre Cable Coverage</a:t>
            </a:r>
            <a:endParaRPr lang="en-IN" sz="1600" dirty="0">
              <a:solidFill>
                <a:schemeClr val="bg1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8341995" y="4507045"/>
            <a:ext cx="2905035" cy="321605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7" name="TextBox 36"/>
          <p:cNvSpPr txBox="1"/>
          <p:nvPr/>
        </p:nvSpPr>
        <p:spPr>
          <a:xfrm>
            <a:off x="8495328" y="4503586"/>
            <a:ext cx="26515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>
                <a:solidFill>
                  <a:schemeClr val="bg1"/>
                </a:solidFill>
              </a:rPr>
              <a:t>Broadband Connections</a:t>
            </a:r>
            <a:endParaRPr lang="en-IN" sz="1600" dirty="0">
              <a:solidFill>
                <a:schemeClr val="bg1"/>
              </a:solidFill>
            </a:endParaRPr>
          </a:p>
        </p:txBody>
      </p:sp>
      <p:pic>
        <p:nvPicPr>
          <p:cNvPr id="16391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9363" y="5490290"/>
            <a:ext cx="320675" cy="566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92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1115" y="5053644"/>
            <a:ext cx="289116" cy="9818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93" name="Picture 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1717" y="5666301"/>
            <a:ext cx="549275" cy="347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94" name="Picture 10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0169" y="5011167"/>
            <a:ext cx="478998" cy="10058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95" name="Picture 11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2681" y="3017903"/>
            <a:ext cx="192088" cy="996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96" name="Picture 1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4117" y="3414146"/>
            <a:ext cx="201612" cy="603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3" name="TextBox 42"/>
          <p:cNvSpPr txBox="1"/>
          <p:nvPr/>
        </p:nvSpPr>
        <p:spPr>
          <a:xfrm>
            <a:off x="777401" y="6036106"/>
            <a:ext cx="7673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dirty="0" smtClean="0"/>
              <a:t>2014</a:t>
            </a:r>
            <a:endParaRPr lang="en-IN" sz="1400" dirty="0"/>
          </a:p>
        </p:txBody>
      </p:sp>
      <p:sp>
        <p:nvSpPr>
          <p:cNvPr id="44" name="TextBox 43"/>
          <p:cNvSpPr txBox="1"/>
          <p:nvPr/>
        </p:nvSpPr>
        <p:spPr>
          <a:xfrm>
            <a:off x="2101472" y="6031305"/>
            <a:ext cx="7673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dirty="0" smtClean="0"/>
              <a:t>2018</a:t>
            </a:r>
            <a:endParaRPr lang="en-IN" sz="1400" dirty="0"/>
          </a:p>
        </p:txBody>
      </p:sp>
      <p:pic>
        <p:nvPicPr>
          <p:cNvPr id="16397" name="Picture 13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324" y="5564909"/>
            <a:ext cx="284162" cy="512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98" name="Picture 14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1871" y="5027793"/>
            <a:ext cx="284163" cy="1042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7" name="TextBox 46"/>
          <p:cNvSpPr txBox="1"/>
          <p:nvPr/>
        </p:nvSpPr>
        <p:spPr>
          <a:xfrm>
            <a:off x="4812133" y="3961420"/>
            <a:ext cx="7673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dirty="0" smtClean="0"/>
              <a:t>2014</a:t>
            </a:r>
            <a:endParaRPr lang="en-IN" sz="1400" dirty="0"/>
          </a:p>
        </p:txBody>
      </p:sp>
      <p:sp>
        <p:nvSpPr>
          <p:cNvPr id="48" name="TextBox 47"/>
          <p:cNvSpPr txBox="1"/>
          <p:nvPr/>
        </p:nvSpPr>
        <p:spPr>
          <a:xfrm>
            <a:off x="5770432" y="3973245"/>
            <a:ext cx="7673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dirty="0" smtClean="0"/>
              <a:t>2018</a:t>
            </a:r>
            <a:endParaRPr lang="en-IN" sz="1400" dirty="0"/>
          </a:p>
        </p:txBody>
      </p:sp>
      <p:sp>
        <p:nvSpPr>
          <p:cNvPr id="49" name="TextBox 48"/>
          <p:cNvSpPr txBox="1"/>
          <p:nvPr/>
        </p:nvSpPr>
        <p:spPr>
          <a:xfrm>
            <a:off x="4517543" y="6005997"/>
            <a:ext cx="7673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dirty="0" smtClean="0"/>
              <a:t>2014</a:t>
            </a:r>
            <a:endParaRPr lang="en-IN" sz="1400" dirty="0"/>
          </a:p>
        </p:txBody>
      </p:sp>
      <p:sp>
        <p:nvSpPr>
          <p:cNvPr id="50" name="TextBox 49"/>
          <p:cNvSpPr txBox="1"/>
          <p:nvPr/>
        </p:nvSpPr>
        <p:spPr>
          <a:xfrm>
            <a:off x="5716919" y="5992883"/>
            <a:ext cx="7673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dirty="0" smtClean="0"/>
              <a:t>2018</a:t>
            </a:r>
            <a:endParaRPr lang="en-IN" sz="1400" dirty="0"/>
          </a:p>
        </p:txBody>
      </p:sp>
      <p:sp>
        <p:nvSpPr>
          <p:cNvPr id="51" name="TextBox 50"/>
          <p:cNvSpPr txBox="1"/>
          <p:nvPr/>
        </p:nvSpPr>
        <p:spPr>
          <a:xfrm>
            <a:off x="8429290" y="5992550"/>
            <a:ext cx="7673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dirty="0" smtClean="0"/>
              <a:t>2014</a:t>
            </a:r>
            <a:endParaRPr lang="en-IN" sz="1400" dirty="0"/>
          </a:p>
        </p:txBody>
      </p:sp>
      <p:sp>
        <p:nvSpPr>
          <p:cNvPr id="52" name="TextBox 51"/>
          <p:cNvSpPr txBox="1"/>
          <p:nvPr/>
        </p:nvSpPr>
        <p:spPr>
          <a:xfrm>
            <a:off x="9512284" y="5987749"/>
            <a:ext cx="7673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dirty="0" smtClean="0"/>
              <a:t>2018</a:t>
            </a:r>
            <a:endParaRPr lang="en-IN" sz="1400" dirty="0"/>
          </a:p>
        </p:txBody>
      </p:sp>
      <p:sp>
        <p:nvSpPr>
          <p:cNvPr id="53" name="TextBox 52"/>
          <p:cNvSpPr txBox="1"/>
          <p:nvPr/>
        </p:nvSpPr>
        <p:spPr>
          <a:xfrm>
            <a:off x="1233532" y="5484437"/>
            <a:ext cx="10757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b="1" dirty="0" smtClean="0"/>
              <a:t>251 Million</a:t>
            </a:r>
            <a:endParaRPr lang="en-IN" sz="1400" b="1" dirty="0"/>
          </a:p>
        </p:txBody>
      </p:sp>
      <p:sp>
        <p:nvSpPr>
          <p:cNvPr id="54" name="TextBox 53"/>
          <p:cNvSpPr txBox="1"/>
          <p:nvPr/>
        </p:nvSpPr>
        <p:spPr>
          <a:xfrm>
            <a:off x="2553820" y="4926994"/>
            <a:ext cx="12123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 smtClean="0">
                <a:solidFill>
                  <a:srgbClr val="80661E"/>
                </a:solidFill>
              </a:rPr>
              <a:t>446 Million</a:t>
            </a:r>
            <a:endParaRPr lang="en-IN" sz="1600" b="1" dirty="0">
              <a:solidFill>
                <a:srgbClr val="80661E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5230397" y="3360335"/>
            <a:ext cx="10757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1" dirty="0" smtClean="0"/>
              <a:t>75%</a:t>
            </a:r>
            <a:endParaRPr lang="en-IN" sz="1400" b="1" dirty="0"/>
          </a:p>
        </p:txBody>
      </p:sp>
      <p:sp>
        <p:nvSpPr>
          <p:cNvPr id="56" name="TextBox 55"/>
          <p:cNvSpPr txBox="1"/>
          <p:nvPr/>
        </p:nvSpPr>
        <p:spPr>
          <a:xfrm>
            <a:off x="5879794" y="2947979"/>
            <a:ext cx="12123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 smtClean="0">
                <a:solidFill>
                  <a:srgbClr val="80661E"/>
                </a:solidFill>
              </a:rPr>
              <a:t>93%</a:t>
            </a:r>
            <a:endParaRPr lang="en-IN" sz="1600" b="1" dirty="0">
              <a:solidFill>
                <a:srgbClr val="80661E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5058583" y="5429568"/>
            <a:ext cx="10757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1" dirty="0" smtClean="0"/>
              <a:t>7 lakh km</a:t>
            </a:r>
            <a:endParaRPr lang="en-IN" sz="1400" b="1" dirty="0"/>
          </a:p>
        </p:txBody>
      </p:sp>
      <p:sp>
        <p:nvSpPr>
          <p:cNvPr id="58" name="TextBox 57"/>
          <p:cNvSpPr txBox="1"/>
          <p:nvPr/>
        </p:nvSpPr>
        <p:spPr>
          <a:xfrm>
            <a:off x="6123630" y="5005720"/>
            <a:ext cx="12123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 smtClean="0">
                <a:solidFill>
                  <a:srgbClr val="80661E"/>
                </a:solidFill>
              </a:rPr>
              <a:t>14 lakh km</a:t>
            </a:r>
            <a:endParaRPr lang="en-IN" sz="1600" b="1" dirty="0">
              <a:solidFill>
                <a:srgbClr val="80661E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8386090" y="5377768"/>
            <a:ext cx="10757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1" dirty="0" smtClean="0"/>
              <a:t>61 Million</a:t>
            </a:r>
            <a:endParaRPr lang="en-IN" sz="1400" b="1" dirty="0"/>
          </a:p>
        </p:txBody>
      </p:sp>
      <p:sp>
        <p:nvSpPr>
          <p:cNvPr id="60" name="TextBox 59"/>
          <p:cNvSpPr txBox="1"/>
          <p:nvPr/>
        </p:nvSpPr>
        <p:spPr>
          <a:xfrm>
            <a:off x="10034350" y="5082701"/>
            <a:ext cx="12123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 smtClean="0">
                <a:solidFill>
                  <a:srgbClr val="80661E"/>
                </a:solidFill>
              </a:rPr>
              <a:t>412 Million</a:t>
            </a:r>
            <a:endParaRPr lang="en-IN" sz="1600" b="1" dirty="0">
              <a:solidFill>
                <a:srgbClr val="80661E"/>
              </a:solidFill>
            </a:endParaRPr>
          </a:p>
        </p:txBody>
      </p:sp>
      <p:pic>
        <p:nvPicPr>
          <p:cNvPr id="61" name="Picture 6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582896" y="138366"/>
            <a:ext cx="1399553" cy="338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089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7A0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/>
          <p:cNvSpPr/>
          <p:nvPr/>
        </p:nvSpPr>
        <p:spPr>
          <a:xfrm>
            <a:off x="209550" y="868497"/>
            <a:ext cx="11772900" cy="5724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mv</a:t>
            </a:r>
            <a:endParaRPr lang="en-IN" dirty="0"/>
          </a:p>
        </p:txBody>
      </p:sp>
      <p:sp>
        <p:nvSpPr>
          <p:cNvPr id="6" name="Right Triangle 5"/>
          <p:cNvSpPr/>
          <p:nvPr/>
        </p:nvSpPr>
        <p:spPr>
          <a:xfrm rot="16200000">
            <a:off x="7522371" y="589189"/>
            <a:ext cx="323850" cy="32385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/>
          <p:cNvSpPr txBox="1"/>
          <p:nvPr/>
        </p:nvSpPr>
        <p:spPr>
          <a:xfrm>
            <a:off x="324931" y="169459"/>
            <a:ext cx="69114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b="1" spc="-15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SPEED &amp; SCALE OF TRANSFORMATION</a:t>
            </a:r>
            <a:endParaRPr lang="en-IN" sz="3600" b="1" spc="-15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24931" y="998696"/>
            <a:ext cx="7115175" cy="132343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IN" sz="4000" b="1" dirty="0">
                <a:solidFill>
                  <a:srgbClr val="D7A02E"/>
                </a:solidFill>
              </a:rPr>
              <a:t>Ensuring Universal Broadband Connectivity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0129346" y="6345137"/>
            <a:ext cx="26452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>
                <a:solidFill>
                  <a:srgbClr val="FFC000"/>
                </a:solidFill>
              </a:rPr>
              <a:t>As on 1</a:t>
            </a:r>
            <a:r>
              <a:rPr lang="en-IN" sz="1200" baseline="30000" dirty="0">
                <a:solidFill>
                  <a:srgbClr val="FFC000"/>
                </a:solidFill>
              </a:rPr>
              <a:t>st</a:t>
            </a:r>
            <a:r>
              <a:rPr lang="en-IN" sz="1200" dirty="0">
                <a:solidFill>
                  <a:srgbClr val="FFC000"/>
                </a:solidFill>
              </a:rPr>
              <a:t> January 2019</a:t>
            </a: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6221" y="599738"/>
            <a:ext cx="4130980" cy="258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1" name="Rectangle 60"/>
          <p:cNvSpPr/>
          <p:nvPr/>
        </p:nvSpPr>
        <p:spPr>
          <a:xfrm>
            <a:off x="324931" y="2430828"/>
            <a:ext cx="496251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000" dirty="0" smtClean="0">
                <a:solidFill>
                  <a:schemeClr val="accent4">
                    <a:lumMod val="50000"/>
                  </a:schemeClr>
                </a:solidFill>
              </a:rPr>
              <a:t>National </a:t>
            </a:r>
            <a:r>
              <a:rPr lang="fr-FR" sz="2000" dirty="0">
                <a:solidFill>
                  <a:schemeClr val="accent4">
                    <a:lumMod val="50000"/>
                  </a:schemeClr>
                </a:solidFill>
              </a:rPr>
              <a:t>Digital Communications Policy </a:t>
            </a:r>
            <a:r>
              <a:rPr lang="fr-FR" sz="2000" dirty="0" smtClean="0">
                <a:solidFill>
                  <a:schemeClr val="accent4">
                    <a:lumMod val="50000"/>
                  </a:schemeClr>
                </a:solidFill>
              </a:rPr>
              <a:t>2018 </a:t>
            </a:r>
            <a:endParaRPr lang="fr-FR" sz="20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73089" y="3408213"/>
            <a:ext cx="3284002" cy="1338349"/>
          </a:xfrm>
          <a:prstGeom prst="rect">
            <a:avLst/>
          </a:prstGeom>
          <a:solidFill>
            <a:srgbClr val="D59D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3" name="Rectangle 62"/>
          <p:cNvSpPr/>
          <p:nvPr/>
        </p:nvSpPr>
        <p:spPr>
          <a:xfrm>
            <a:off x="4271690" y="3408212"/>
            <a:ext cx="3284002" cy="1338349"/>
          </a:xfrm>
          <a:prstGeom prst="rect">
            <a:avLst/>
          </a:prstGeom>
          <a:solidFill>
            <a:srgbClr val="D59D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4" name="Rectangle 63"/>
          <p:cNvSpPr/>
          <p:nvPr/>
        </p:nvSpPr>
        <p:spPr>
          <a:xfrm>
            <a:off x="7771761" y="3408211"/>
            <a:ext cx="3284002" cy="1338349"/>
          </a:xfrm>
          <a:prstGeom prst="rect">
            <a:avLst/>
          </a:prstGeom>
          <a:solidFill>
            <a:srgbClr val="D59D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5" name="Rectangle 64"/>
          <p:cNvSpPr/>
          <p:nvPr/>
        </p:nvSpPr>
        <p:spPr>
          <a:xfrm>
            <a:off x="2629689" y="4894558"/>
            <a:ext cx="3284002" cy="1338349"/>
          </a:xfrm>
          <a:prstGeom prst="rect">
            <a:avLst/>
          </a:prstGeom>
          <a:solidFill>
            <a:srgbClr val="D59D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6" name="Rectangle 65"/>
          <p:cNvSpPr/>
          <p:nvPr/>
        </p:nvSpPr>
        <p:spPr>
          <a:xfrm>
            <a:off x="6128290" y="4894557"/>
            <a:ext cx="3284002" cy="1338349"/>
          </a:xfrm>
          <a:prstGeom prst="rect">
            <a:avLst/>
          </a:prstGeom>
          <a:solidFill>
            <a:srgbClr val="D59D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741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995" y="3791824"/>
            <a:ext cx="690735" cy="6349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2675" y="3802781"/>
            <a:ext cx="640023" cy="6470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4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6222" y="3713195"/>
            <a:ext cx="641074" cy="7367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5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9421" y="5218695"/>
            <a:ext cx="552420" cy="7204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6" name="Picture 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7037" y="5170145"/>
            <a:ext cx="591858" cy="7491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1" name="Straight Connector 10"/>
          <p:cNvCxnSpPr/>
          <p:nvPr/>
        </p:nvCxnSpPr>
        <p:spPr>
          <a:xfrm>
            <a:off x="1662547" y="3675442"/>
            <a:ext cx="0" cy="805114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5023654" y="3706762"/>
            <a:ext cx="0" cy="805114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>
            <a:off x="8589819" y="3686274"/>
            <a:ext cx="0" cy="805114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3419303" y="5200498"/>
            <a:ext cx="0" cy="805114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6873711" y="5143771"/>
            <a:ext cx="0" cy="805114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753984" y="3624350"/>
            <a:ext cx="23429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Universal broadband connectivity at </a:t>
            </a:r>
            <a:r>
              <a:rPr lang="en-IN" b="1" dirty="0">
                <a:solidFill>
                  <a:schemeClr val="bg1"/>
                </a:solidFill>
              </a:rPr>
              <a:t>50 Mbps to every citizens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5073532" y="3663696"/>
            <a:ext cx="25110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bg1"/>
                </a:solidFill>
              </a:rPr>
              <a:t>1 </a:t>
            </a:r>
            <a:r>
              <a:rPr lang="en-IN" b="1" dirty="0" err="1">
                <a:solidFill>
                  <a:schemeClr val="bg1"/>
                </a:solidFill>
              </a:rPr>
              <a:t>Gbps</a:t>
            </a:r>
            <a:r>
              <a:rPr lang="en-IN" b="1" dirty="0">
                <a:solidFill>
                  <a:schemeClr val="bg1"/>
                </a:solidFill>
              </a:rPr>
              <a:t> connectivity to all Gram Panchayats </a:t>
            </a:r>
            <a:r>
              <a:rPr lang="en-IN" dirty="0">
                <a:solidFill>
                  <a:schemeClr val="bg1"/>
                </a:solidFill>
              </a:rPr>
              <a:t>by 2020 &amp;</a:t>
            </a:r>
            <a:r>
              <a:rPr lang="en-IN" dirty="0" smtClean="0">
                <a:solidFill>
                  <a:schemeClr val="bg1"/>
                </a:solidFill>
              </a:rPr>
              <a:t> </a:t>
            </a:r>
            <a:r>
              <a:rPr lang="en-IN" dirty="0">
                <a:solidFill>
                  <a:schemeClr val="bg1"/>
                </a:solidFill>
              </a:rPr>
              <a:t>10 </a:t>
            </a:r>
            <a:r>
              <a:rPr lang="en-IN" dirty="0" err="1">
                <a:solidFill>
                  <a:schemeClr val="bg1"/>
                </a:solidFill>
              </a:rPr>
              <a:t>Gbps</a:t>
            </a:r>
            <a:r>
              <a:rPr lang="en-IN" dirty="0">
                <a:solidFill>
                  <a:schemeClr val="bg1"/>
                </a:solidFill>
              </a:rPr>
              <a:t> by 2022</a:t>
            </a:r>
            <a:endParaRPr lang="en-IN" b="1" dirty="0">
              <a:solidFill>
                <a:schemeClr val="bg1"/>
              </a:solidFill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8702299" y="3686397"/>
            <a:ext cx="22615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bg1"/>
                </a:solidFill>
              </a:rPr>
              <a:t>Train 1 </a:t>
            </a:r>
            <a:r>
              <a:rPr lang="en-IN" b="1" dirty="0" smtClean="0">
                <a:solidFill>
                  <a:schemeClr val="bg1"/>
                </a:solidFill>
              </a:rPr>
              <a:t>million manpower </a:t>
            </a:r>
            <a:r>
              <a:rPr lang="en-IN" dirty="0" smtClean="0">
                <a:solidFill>
                  <a:schemeClr val="bg1"/>
                </a:solidFill>
              </a:rPr>
              <a:t>for</a:t>
            </a:r>
          </a:p>
          <a:p>
            <a:r>
              <a:rPr lang="en-IN" dirty="0" smtClean="0">
                <a:solidFill>
                  <a:schemeClr val="bg1"/>
                </a:solidFill>
              </a:rPr>
              <a:t>building </a:t>
            </a:r>
            <a:r>
              <a:rPr lang="en-IN" dirty="0">
                <a:solidFill>
                  <a:schemeClr val="bg1"/>
                </a:solidFill>
              </a:rPr>
              <a:t>New Age Skill</a:t>
            </a:r>
            <a:endParaRPr lang="en-IN" b="1" dirty="0">
              <a:solidFill>
                <a:schemeClr val="bg1"/>
              </a:solidFill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7035988" y="5007306"/>
            <a:ext cx="22615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Expand </a:t>
            </a:r>
            <a:r>
              <a:rPr lang="en-IN" dirty="0" err="1">
                <a:solidFill>
                  <a:schemeClr val="bg1"/>
                </a:solidFill>
              </a:rPr>
              <a:t>IoT</a:t>
            </a:r>
            <a:r>
              <a:rPr lang="en-IN" dirty="0">
                <a:solidFill>
                  <a:schemeClr val="bg1"/>
                </a:solidFill>
              </a:rPr>
              <a:t>* ecosystem to 5 billion connected devices</a:t>
            </a:r>
            <a:endParaRPr lang="en-IN" b="1" dirty="0">
              <a:solidFill>
                <a:schemeClr val="bg1"/>
              </a:solidFill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3519704" y="5164473"/>
            <a:ext cx="22615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Establishing </a:t>
            </a:r>
          </a:p>
          <a:p>
            <a:r>
              <a:rPr lang="en-IN" dirty="0">
                <a:solidFill>
                  <a:schemeClr val="bg1"/>
                </a:solidFill>
              </a:rPr>
              <a:t>comprehensive </a:t>
            </a:r>
            <a:r>
              <a:rPr lang="en-IN" b="1" dirty="0">
                <a:solidFill>
                  <a:schemeClr val="bg1"/>
                </a:solidFill>
              </a:rPr>
              <a:t>data protection regime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7933009" y="5904905"/>
            <a:ext cx="13848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>
                <a:solidFill>
                  <a:schemeClr val="bg1"/>
                </a:solidFill>
              </a:rPr>
              <a:t>*Internet of things</a:t>
            </a:r>
            <a:endParaRPr lang="en-IN" sz="1200" b="1" dirty="0">
              <a:solidFill>
                <a:schemeClr val="bg1"/>
              </a:solidFill>
            </a:endParaRP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82896" y="138366"/>
            <a:ext cx="1399553" cy="338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273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7A0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/>
          <p:cNvSpPr/>
          <p:nvPr/>
        </p:nvSpPr>
        <p:spPr>
          <a:xfrm>
            <a:off x="209550" y="868497"/>
            <a:ext cx="11772900" cy="5724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mv</a:t>
            </a:r>
            <a:endParaRPr lang="en-IN" dirty="0"/>
          </a:p>
        </p:txBody>
      </p:sp>
      <p:sp>
        <p:nvSpPr>
          <p:cNvPr id="6" name="Right Triangle 5"/>
          <p:cNvSpPr/>
          <p:nvPr/>
        </p:nvSpPr>
        <p:spPr>
          <a:xfrm rot="16200000">
            <a:off x="7522371" y="589189"/>
            <a:ext cx="323850" cy="32385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/>
          <p:cNvSpPr txBox="1"/>
          <p:nvPr/>
        </p:nvSpPr>
        <p:spPr>
          <a:xfrm>
            <a:off x="324931" y="169459"/>
            <a:ext cx="69114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b="1" spc="-15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SPEED </a:t>
            </a:r>
            <a:r>
              <a:rPr lang="en-IN" sz="36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&amp;</a:t>
            </a:r>
            <a:r>
              <a:rPr lang="en-IN" sz="3600" b="1" spc="-15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SCALE OF TRANSFORMATION</a:t>
            </a:r>
            <a:endParaRPr lang="en-IN" sz="3600" b="1" spc="-15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24931" y="931461"/>
            <a:ext cx="7115175" cy="132343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IN" sz="4000" b="1" dirty="0">
                <a:solidFill>
                  <a:srgbClr val="D7A02E"/>
                </a:solidFill>
              </a:rPr>
              <a:t>Unprecedented Growth of IT Returns Filed in Last 4 </a:t>
            </a:r>
            <a:r>
              <a:rPr lang="en-IN" sz="4000" b="1" dirty="0" smtClean="0">
                <a:solidFill>
                  <a:srgbClr val="D7A02E"/>
                </a:solidFill>
              </a:rPr>
              <a:t>Years</a:t>
            </a:r>
            <a:endParaRPr lang="en-IN" sz="4000" b="1" dirty="0">
              <a:solidFill>
                <a:srgbClr val="D7A02E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0129346" y="6318243"/>
            <a:ext cx="26452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>
                <a:solidFill>
                  <a:srgbClr val="FFC000"/>
                </a:solidFill>
              </a:rPr>
              <a:t>As on 1</a:t>
            </a:r>
            <a:r>
              <a:rPr lang="en-IN" sz="1200" baseline="30000" dirty="0">
                <a:solidFill>
                  <a:srgbClr val="FFC000"/>
                </a:solidFill>
              </a:rPr>
              <a:t>st</a:t>
            </a:r>
            <a:r>
              <a:rPr lang="en-IN" sz="1200" dirty="0">
                <a:solidFill>
                  <a:srgbClr val="FFC000"/>
                </a:solidFill>
              </a:rPr>
              <a:t> January 2019</a:t>
            </a: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5818" y="594207"/>
            <a:ext cx="4130980" cy="258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Rectangle 18"/>
          <p:cNvSpPr/>
          <p:nvPr/>
        </p:nvSpPr>
        <p:spPr>
          <a:xfrm>
            <a:off x="689950" y="4439739"/>
            <a:ext cx="1770617" cy="904746"/>
          </a:xfrm>
          <a:prstGeom prst="rect">
            <a:avLst/>
          </a:prstGeom>
          <a:solidFill>
            <a:srgbClr val="D59D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TextBox 19"/>
          <p:cNvSpPr txBox="1"/>
          <p:nvPr/>
        </p:nvSpPr>
        <p:spPr>
          <a:xfrm>
            <a:off x="563110" y="4514554"/>
            <a:ext cx="18786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b="1" dirty="0">
                <a:solidFill>
                  <a:schemeClr val="bg1"/>
                </a:solidFill>
              </a:rPr>
              <a:t>Number of </a:t>
            </a:r>
          </a:p>
          <a:p>
            <a:pPr algn="ctr"/>
            <a:r>
              <a:rPr lang="en-IN" sz="2000" b="1" dirty="0" smtClean="0">
                <a:solidFill>
                  <a:schemeClr val="bg1"/>
                </a:solidFill>
              </a:rPr>
              <a:t>Returns Filled </a:t>
            </a:r>
            <a:endParaRPr lang="en-IN" sz="2000" b="1" dirty="0">
              <a:solidFill>
                <a:schemeClr val="bg1"/>
              </a:solidFill>
            </a:endParaRPr>
          </a:p>
        </p:txBody>
      </p:sp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7391" y="2955742"/>
            <a:ext cx="576263" cy="3017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3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9321" y="4658379"/>
            <a:ext cx="576263" cy="1298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" name="TextBox 24"/>
          <p:cNvSpPr txBox="1"/>
          <p:nvPr/>
        </p:nvSpPr>
        <p:spPr>
          <a:xfrm>
            <a:off x="3280834" y="5975969"/>
            <a:ext cx="12266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b="1" dirty="0" smtClean="0"/>
              <a:t>2013-2014</a:t>
            </a:r>
            <a:endParaRPr lang="en-IN" sz="1400" b="1" dirty="0"/>
          </a:p>
        </p:txBody>
      </p:sp>
      <p:sp>
        <p:nvSpPr>
          <p:cNvPr id="29" name="TextBox 28"/>
          <p:cNvSpPr txBox="1"/>
          <p:nvPr/>
        </p:nvSpPr>
        <p:spPr>
          <a:xfrm>
            <a:off x="4983838" y="5989415"/>
            <a:ext cx="12266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b="1" dirty="0" smtClean="0"/>
              <a:t>2017-2018</a:t>
            </a:r>
            <a:endParaRPr lang="en-IN" sz="1400" b="1" dirty="0"/>
          </a:p>
        </p:txBody>
      </p:sp>
      <p:sp>
        <p:nvSpPr>
          <p:cNvPr id="30" name="TextBox 29"/>
          <p:cNvSpPr txBox="1"/>
          <p:nvPr/>
        </p:nvSpPr>
        <p:spPr>
          <a:xfrm>
            <a:off x="3418565" y="4073186"/>
            <a:ext cx="9622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b="1" dirty="0" smtClean="0">
                <a:solidFill>
                  <a:srgbClr val="FF0000"/>
                </a:solidFill>
              </a:rPr>
              <a:t>3.79</a:t>
            </a:r>
            <a:endParaRPr lang="en-IN" sz="1100" b="1" dirty="0">
              <a:solidFill>
                <a:srgbClr val="FF0000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426729" y="4319936"/>
            <a:ext cx="9622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 err="1" smtClean="0">
                <a:solidFill>
                  <a:srgbClr val="FF0000"/>
                </a:solidFill>
              </a:rPr>
              <a:t>Crore</a:t>
            </a:r>
            <a:endParaRPr lang="en-IN" sz="1600" b="1" dirty="0">
              <a:solidFill>
                <a:srgbClr val="FF0000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133768" y="2278995"/>
            <a:ext cx="9622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b="1" dirty="0" smtClean="0">
                <a:solidFill>
                  <a:srgbClr val="00B050"/>
                </a:solidFill>
              </a:rPr>
              <a:t>6.85</a:t>
            </a:r>
            <a:endParaRPr lang="en-IN" sz="1200" b="1" dirty="0">
              <a:solidFill>
                <a:srgbClr val="00B050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125306" y="2589070"/>
            <a:ext cx="9622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 err="1" smtClean="0">
                <a:solidFill>
                  <a:srgbClr val="00B050"/>
                </a:solidFill>
              </a:rPr>
              <a:t>Crore</a:t>
            </a:r>
            <a:endParaRPr lang="en-IN" sz="1600" b="1" dirty="0">
              <a:solidFill>
                <a:srgbClr val="00B050"/>
              </a:solidFill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3899681" y="2786465"/>
            <a:ext cx="1283374" cy="1367404"/>
          </a:xfrm>
          <a:prstGeom prst="straightConnector1">
            <a:avLst/>
          </a:prstGeom>
          <a:ln w="76200">
            <a:solidFill>
              <a:srgbClr val="D59D28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ounded Rectangle 1"/>
          <p:cNvSpPr/>
          <p:nvPr/>
        </p:nvSpPr>
        <p:spPr>
          <a:xfrm>
            <a:off x="3801084" y="3187627"/>
            <a:ext cx="1357623" cy="581891"/>
          </a:xfrm>
          <a:prstGeom prst="roundRect">
            <a:avLst>
              <a:gd name="adj" fmla="val 38572"/>
            </a:avLst>
          </a:prstGeom>
          <a:solidFill>
            <a:srgbClr val="D59D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TextBox 8"/>
          <p:cNvSpPr txBox="1"/>
          <p:nvPr/>
        </p:nvSpPr>
        <p:spPr>
          <a:xfrm>
            <a:off x="3865414" y="3234373"/>
            <a:ext cx="121365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smtClean="0">
                <a:solidFill>
                  <a:schemeClr val="bg1"/>
                </a:solidFill>
              </a:rPr>
              <a:t>GROWTH OF OVER</a:t>
            </a:r>
          </a:p>
          <a:p>
            <a:pPr algn="ctr"/>
            <a:r>
              <a:rPr lang="en-US" sz="2000" b="1" dirty="0" smtClean="0">
                <a:solidFill>
                  <a:schemeClr val="bg1"/>
                </a:solidFill>
              </a:rPr>
              <a:t>80%</a:t>
            </a:r>
            <a:endParaRPr lang="en-IN" sz="2000" b="1" dirty="0">
              <a:solidFill>
                <a:schemeClr val="bg1"/>
              </a:solidFill>
            </a:endParaRPr>
          </a:p>
        </p:txBody>
      </p:sp>
      <p:sp>
        <p:nvSpPr>
          <p:cNvPr id="37" name="Rounded Rectangle 36"/>
          <p:cNvSpPr/>
          <p:nvPr/>
        </p:nvSpPr>
        <p:spPr>
          <a:xfrm>
            <a:off x="6575368" y="3499599"/>
            <a:ext cx="4987636" cy="2708598"/>
          </a:xfrm>
          <a:prstGeom prst="roundRect">
            <a:avLst>
              <a:gd name="adj" fmla="val 9109"/>
            </a:avLst>
          </a:prstGeom>
          <a:solidFill>
            <a:srgbClr val="D59D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8" name="Rounded Rectangle 37"/>
          <p:cNvSpPr/>
          <p:nvPr/>
        </p:nvSpPr>
        <p:spPr>
          <a:xfrm>
            <a:off x="6769320" y="4428496"/>
            <a:ext cx="1634130" cy="981201"/>
          </a:xfrm>
          <a:prstGeom prst="roundRect">
            <a:avLst>
              <a:gd name="adj" fmla="val 910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TextBox 14"/>
          <p:cNvSpPr txBox="1"/>
          <p:nvPr/>
        </p:nvSpPr>
        <p:spPr>
          <a:xfrm>
            <a:off x="6765642" y="4456181"/>
            <a:ext cx="16385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chemeClr val="accent4">
                    <a:lumMod val="75000"/>
                  </a:schemeClr>
                </a:solidFill>
              </a:rPr>
              <a:t>Number of </a:t>
            </a:r>
          </a:p>
          <a:p>
            <a:pPr algn="ctr"/>
            <a:r>
              <a:rPr lang="en-IN" b="1" dirty="0">
                <a:solidFill>
                  <a:schemeClr val="accent4">
                    <a:lumMod val="75000"/>
                  </a:schemeClr>
                </a:solidFill>
              </a:rPr>
              <a:t>Persons</a:t>
            </a:r>
          </a:p>
          <a:p>
            <a:pPr algn="ctr"/>
            <a:r>
              <a:rPr lang="en-IN" b="1" dirty="0">
                <a:solidFill>
                  <a:schemeClr val="accent4">
                    <a:lumMod val="75000"/>
                  </a:schemeClr>
                </a:solidFill>
              </a:rPr>
              <a:t> Filing Return 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9710" y="4942777"/>
            <a:ext cx="558521" cy="10412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8049" y="4038505"/>
            <a:ext cx="551872" cy="19455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7" name="TextBox 26"/>
          <p:cNvSpPr txBox="1"/>
          <p:nvPr/>
        </p:nvSpPr>
        <p:spPr>
          <a:xfrm>
            <a:off x="8940968" y="5912704"/>
            <a:ext cx="12266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b="1" dirty="0" smtClean="0">
                <a:solidFill>
                  <a:schemeClr val="bg1"/>
                </a:solidFill>
              </a:rPr>
              <a:t>2013-2014</a:t>
            </a:r>
            <a:endParaRPr lang="en-IN" sz="1400" b="1" dirty="0">
              <a:solidFill>
                <a:schemeClr val="bg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912428" y="5912703"/>
            <a:ext cx="12266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b="1" dirty="0" smtClean="0">
                <a:solidFill>
                  <a:schemeClr val="bg1"/>
                </a:solidFill>
              </a:rPr>
              <a:t>2017-2018</a:t>
            </a:r>
            <a:endParaRPr lang="en-IN" sz="1400" b="1" dirty="0">
              <a:solidFill>
                <a:schemeClr val="bg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815786" y="3577836"/>
            <a:ext cx="156344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</a:rPr>
              <a:t>INCREASED BY</a:t>
            </a:r>
          </a:p>
          <a:p>
            <a:pPr algn="ctr"/>
            <a:r>
              <a:rPr lang="en-US" sz="3200" b="1" dirty="0" smtClean="0">
                <a:solidFill>
                  <a:schemeClr val="bg1"/>
                </a:solidFill>
              </a:rPr>
              <a:t>65%</a:t>
            </a:r>
            <a:endParaRPr lang="en-IN" sz="3200" b="1" dirty="0">
              <a:solidFill>
                <a:schemeClr val="bg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9057523" y="4533598"/>
            <a:ext cx="9622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b="1" dirty="0" smtClean="0">
                <a:solidFill>
                  <a:srgbClr val="544314"/>
                </a:solidFill>
              </a:rPr>
              <a:t>3.31</a:t>
            </a:r>
            <a:endParaRPr lang="en-IN" sz="1050" b="1" dirty="0">
              <a:solidFill>
                <a:srgbClr val="544314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9065687" y="4760543"/>
            <a:ext cx="9622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b="1" dirty="0" err="1" smtClean="0">
                <a:solidFill>
                  <a:srgbClr val="544314"/>
                </a:solidFill>
              </a:rPr>
              <a:t>Crore</a:t>
            </a:r>
            <a:endParaRPr lang="en-IN" sz="1400" b="1" dirty="0">
              <a:solidFill>
                <a:srgbClr val="544314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0032869" y="3552126"/>
            <a:ext cx="9622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b="1" dirty="0" smtClean="0">
                <a:solidFill>
                  <a:srgbClr val="20F4F7"/>
                </a:solidFill>
              </a:rPr>
              <a:t>6.85</a:t>
            </a:r>
            <a:endParaRPr lang="en-IN" sz="1100" b="1" dirty="0">
              <a:solidFill>
                <a:srgbClr val="20F4F7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0024407" y="3828949"/>
            <a:ext cx="9622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b="1" dirty="0" err="1" smtClean="0">
                <a:solidFill>
                  <a:srgbClr val="20F4F7"/>
                </a:solidFill>
              </a:rPr>
              <a:t>Crore</a:t>
            </a:r>
            <a:endParaRPr lang="en-IN" sz="1400" b="1" dirty="0">
              <a:solidFill>
                <a:srgbClr val="20F4F7"/>
              </a:solidFill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0032" y="3758019"/>
            <a:ext cx="753669" cy="7972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82896" y="138366"/>
            <a:ext cx="1399553" cy="338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532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7A0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IN" dirty="0"/>
          </a:p>
        </p:txBody>
      </p:sp>
      <p:sp>
        <p:nvSpPr>
          <p:cNvPr id="5" name="Rectangle 4"/>
          <p:cNvSpPr/>
          <p:nvPr/>
        </p:nvSpPr>
        <p:spPr>
          <a:xfrm>
            <a:off x="209550" y="868497"/>
            <a:ext cx="11772900" cy="5724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mv</a:t>
            </a:r>
            <a:endParaRPr lang="en-IN" dirty="0"/>
          </a:p>
        </p:txBody>
      </p:sp>
      <p:sp>
        <p:nvSpPr>
          <p:cNvPr id="6" name="Right Triangle 5"/>
          <p:cNvSpPr/>
          <p:nvPr/>
        </p:nvSpPr>
        <p:spPr>
          <a:xfrm rot="16200000">
            <a:off x="7522371" y="589189"/>
            <a:ext cx="323850" cy="32385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/>
          <p:cNvSpPr txBox="1"/>
          <p:nvPr/>
        </p:nvSpPr>
        <p:spPr>
          <a:xfrm>
            <a:off x="324931" y="169459"/>
            <a:ext cx="69114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b="1" spc="-15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SPEED </a:t>
            </a:r>
            <a:r>
              <a:rPr lang="en-IN" sz="36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&amp;</a:t>
            </a:r>
            <a:r>
              <a:rPr lang="en-IN" sz="3600" b="1" spc="-15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SCALE OF TRANSFORMATION</a:t>
            </a:r>
            <a:endParaRPr lang="en-IN" sz="3600" b="1" spc="-15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24931" y="998696"/>
            <a:ext cx="7115175" cy="132343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IN" sz="4000" b="1" dirty="0">
                <a:solidFill>
                  <a:srgbClr val="D7A02E"/>
                </a:solidFill>
              </a:rPr>
              <a:t>Higher Tax Compliance Over the Last 3 Assessment </a:t>
            </a:r>
            <a:r>
              <a:rPr lang="en-IN" sz="4000" b="1" dirty="0" smtClean="0">
                <a:solidFill>
                  <a:srgbClr val="D7A02E"/>
                </a:solidFill>
              </a:rPr>
              <a:t>Years</a:t>
            </a:r>
            <a:endParaRPr lang="en-IN" sz="4000" b="1" dirty="0">
              <a:solidFill>
                <a:srgbClr val="D7A02E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0129346" y="6318243"/>
            <a:ext cx="26452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>
                <a:solidFill>
                  <a:srgbClr val="FFC000"/>
                </a:solidFill>
              </a:rPr>
              <a:t>As on 1</a:t>
            </a:r>
            <a:r>
              <a:rPr lang="en-IN" sz="1200" baseline="30000" dirty="0">
                <a:solidFill>
                  <a:srgbClr val="FFC000"/>
                </a:solidFill>
              </a:rPr>
              <a:t>st</a:t>
            </a:r>
            <a:r>
              <a:rPr lang="en-IN" sz="1200" dirty="0">
                <a:solidFill>
                  <a:srgbClr val="FFC000"/>
                </a:solidFill>
              </a:rPr>
              <a:t> January 2019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389" y="2685010"/>
            <a:ext cx="2815200" cy="35202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1593" y="2685010"/>
            <a:ext cx="4292703" cy="35202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3204" y="3414027"/>
            <a:ext cx="3926836" cy="27897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6221" y="589189"/>
            <a:ext cx="4130980" cy="258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90205" y="2765693"/>
            <a:ext cx="26018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rgbClr val="220492"/>
                </a:solidFill>
              </a:rPr>
              <a:t>Gross total income </a:t>
            </a:r>
          </a:p>
          <a:p>
            <a:pPr algn="ctr"/>
            <a:r>
              <a:rPr lang="en-IN" b="1" dirty="0">
                <a:solidFill>
                  <a:srgbClr val="220492"/>
                </a:solidFill>
              </a:rPr>
              <a:t>declared by Return Filers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591008" y="2749067"/>
            <a:ext cx="38407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Number of taxpayers with income  </a:t>
            </a:r>
          </a:p>
          <a:p>
            <a:pPr algn="ctr"/>
            <a:r>
              <a:rPr lang="en-IN" b="1" dirty="0">
                <a:solidFill>
                  <a:schemeClr val="bg1"/>
                </a:solidFill>
              </a:rPr>
              <a:t>above </a:t>
            </a:r>
            <a:r>
              <a:rPr lang="en-IN" b="1" dirty="0">
                <a:solidFill>
                  <a:schemeClr val="bg1"/>
                </a:solidFill>
                <a:latin typeface="Rupee Foradian" pitchFamily="34" charset="0"/>
              </a:rPr>
              <a:t>₹</a:t>
            </a:r>
            <a:r>
              <a:rPr lang="en-IN" b="1" dirty="0" smtClean="0">
                <a:solidFill>
                  <a:schemeClr val="bg1"/>
                </a:solidFill>
              </a:rPr>
              <a:t>1 Crore</a:t>
            </a:r>
            <a:endParaRPr lang="en-IN" b="1" dirty="0">
              <a:solidFill>
                <a:schemeClr val="bg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533993" y="3429000"/>
            <a:ext cx="26018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chemeClr val="accent4"/>
                </a:solidFill>
              </a:rPr>
              <a:t>Average tax paid by </a:t>
            </a:r>
          </a:p>
          <a:p>
            <a:pPr algn="ctr"/>
            <a:r>
              <a:rPr lang="en-IN" b="1" dirty="0">
                <a:solidFill>
                  <a:schemeClr val="accent4"/>
                </a:solidFill>
              </a:rPr>
              <a:t>corporate taxpayers 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055077" y="3377039"/>
            <a:ext cx="15634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solidFill>
                  <a:srgbClr val="220492"/>
                </a:solidFill>
              </a:rPr>
              <a:t>67%</a:t>
            </a:r>
            <a:endParaRPr lang="en-IN" sz="3600" b="1" dirty="0">
              <a:solidFill>
                <a:srgbClr val="220492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341959" y="3792955"/>
            <a:ext cx="100630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b="1" dirty="0">
                <a:solidFill>
                  <a:srgbClr val="220492"/>
                </a:solidFill>
              </a:rPr>
              <a:t>Increased</a:t>
            </a:r>
          </a:p>
        </p:txBody>
      </p:sp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7427" y="4788166"/>
            <a:ext cx="792458" cy="10538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8" name="Picture 9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088" y="5348347"/>
            <a:ext cx="396229" cy="5269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9" name="TextBox 28"/>
          <p:cNvSpPr txBox="1"/>
          <p:nvPr/>
        </p:nvSpPr>
        <p:spPr>
          <a:xfrm>
            <a:off x="500200" y="5883591"/>
            <a:ext cx="12266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b="1" dirty="0" smtClean="0">
                <a:solidFill>
                  <a:srgbClr val="220492"/>
                </a:solidFill>
              </a:rPr>
              <a:t>2014-15</a:t>
            </a:r>
            <a:endParaRPr lang="en-IN" sz="1400" b="1" dirty="0">
              <a:solidFill>
                <a:srgbClr val="220492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937188" y="5858651"/>
            <a:ext cx="12266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b="1" dirty="0" smtClean="0">
                <a:solidFill>
                  <a:srgbClr val="220492"/>
                </a:solidFill>
              </a:rPr>
              <a:t>2017-18</a:t>
            </a:r>
            <a:endParaRPr lang="en-IN" sz="1400" b="1" dirty="0">
              <a:solidFill>
                <a:srgbClr val="220492"/>
              </a:solidFill>
            </a:endParaRPr>
          </a:p>
        </p:txBody>
      </p:sp>
      <p:pic>
        <p:nvPicPr>
          <p:cNvPr id="2058" name="Picture 10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585" y="4270012"/>
            <a:ext cx="850900" cy="768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9" name="Picture 11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0673" y="4452783"/>
            <a:ext cx="1579858" cy="293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3" name="Picture 11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994" y="5081900"/>
            <a:ext cx="1201612" cy="223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4" name="TextBox 33"/>
          <p:cNvSpPr txBox="1"/>
          <p:nvPr/>
        </p:nvSpPr>
        <p:spPr>
          <a:xfrm>
            <a:off x="523701" y="5016244"/>
            <a:ext cx="12926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>
                <a:solidFill>
                  <a:srgbClr val="220492"/>
                </a:solidFill>
              </a:rPr>
              <a:t>26.92 lakh Cr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589640" y="4413774"/>
            <a:ext cx="1452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rgbClr val="220492"/>
                </a:solidFill>
              </a:rPr>
              <a:t>44.88 </a:t>
            </a:r>
            <a:r>
              <a:rPr lang="en-IN" b="1" dirty="0">
                <a:solidFill>
                  <a:srgbClr val="220492"/>
                </a:solidFill>
              </a:rPr>
              <a:t>lakh Cr</a:t>
            </a:r>
          </a:p>
        </p:txBody>
      </p:sp>
      <p:pic>
        <p:nvPicPr>
          <p:cNvPr id="2061" name="Picture 13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4205" y="5027382"/>
            <a:ext cx="868363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62" name="Picture 14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9759" y="4592783"/>
            <a:ext cx="2230103" cy="13247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9" name="TextBox 38"/>
          <p:cNvSpPr txBox="1"/>
          <p:nvPr/>
        </p:nvSpPr>
        <p:spPr>
          <a:xfrm>
            <a:off x="3742312" y="5854398"/>
            <a:ext cx="12266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b="1" dirty="0" smtClean="0">
                <a:solidFill>
                  <a:schemeClr val="bg1"/>
                </a:solidFill>
              </a:rPr>
              <a:t>2014-15</a:t>
            </a:r>
            <a:endParaRPr lang="en-IN" sz="1400" b="1" dirty="0">
              <a:solidFill>
                <a:schemeClr val="bg1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5860966" y="5829458"/>
            <a:ext cx="12266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b="1" dirty="0" smtClean="0">
                <a:solidFill>
                  <a:schemeClr val="bg1"/>
                </a:solidFill>
              </a:rPr>
              <a:t>2017-18</a:t>
            </a:r>
            <a:endParaRPr lang="en-IN" sz="1400" b="1" dirty="0">
              <a:solidFill>
                <a:schemeClr val="bg1"/>
              </a:solidFill>
            </a:endParaRPr>
          </a:p>
        </p:txBody>
      </p:sp>
      <p:pic>
        <p:nvPicPr>
          <p:cNvPr id="2063" name="Picture 15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4491" y="4609437"/>
            <a:ext cx="773545" cy="2742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6" name="Rectangle 45"/>
          <p:cNvSpPr/>
          <p:nvPr/>
        </p:nvSpPr>
        <p:spPr>
          <a:xfrm>
            <a:off x="4001078" y="4557570"/>
            <a:ext cx="7232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88.6K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2065" name="Picture 17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700000">
            <a:off x="4497360" y="3812536"/>
            <a:ext cx="1014413" cy="622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64" name="Picture 16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5749" y="4078321"/>
            <a:ext cx="1984375" cy="438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9" name="Rectangle 48"/>
          <p:cNvSpPr/>
          <p:nvPr/>
        </p:nvSpPr>
        <p:spPr>
          <a:xfrm>
            <a:off x="5514525" y="4078613"/>
            <a:ext cx="184224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over 1.4 lakh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3341715" y="3415657"/>
            <a:ext cx="14213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solidFill>
                  <a:schemeClr val="bg1"/>
                </a:solidFill>
              </a:rPr>
              <a:t>60%</a:t>
            </a:r>
            <a:endParaRPr lang="en-IN" sz="4000" b="1" dirty="0">
              <a:solidFill>
                <a:schemeClr val="bg1"/>
              </a:solidFill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3600047" y="3914703"/>
            <a:ext cx="8713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growth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2066" name="Picture 18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9425" y="4806733"/>
            <a:ext cx="1090841" cy="10908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2" name="Picture 18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7852" y="5364109"/>
            <a:ext cx="555195" cy="5551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6" name="Picture 11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1716" y="4460908"/>
            <a:ext cx="1054789" cy="293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8" name="TextBox 57"/>
          <p:cNvSpPr txBox="1"/>
          <p:nvPr/>
        </p:nvSpPr>
        <p:spPr>
          <a:xfrm>
            <a:off x="10146232" y="4421899"/>
            <a:ext cx="1452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rgbClr val="220492"/>
                </a:solidFill>
              </a:rPr>
              <a:t>49.95 lakh</a:t>
            </a:r>
            <a:endParaRPr lang="en-IN" b="1" dirty="0">
              <a:solidFill>
                <a:srgbClr val="220492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8641293" y="5865144"/>
            <a:ext cx="12266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b="1" dirty="0" smtClean="0">
                <a:solidFill>
                  <a:schemeClr val="accent4"/>
                </a:solidFill>
              </a:rPr>
              <a:t>2014-15</a:t>
            </a:r>
            <a:endParaRPr lang="en-IN" sz="1400" b="1" dirty="0">
              <a:solidFill>
                <a:schemeClr val="accent4"/>
              </a:solidFill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10319358" y="5856830"/>
            <a:ext cx="12266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b="1" dirty="0" smtClean="0">
                <a:solidFill>
                  <a:schemeClr val="accent4"/>
                </a:solidFill>
              </a:rPr>
              <a:t>2017-18</a:t>
            </a:r>
            <a:endParaRPr lang="en-IN" sz="1400" b="1" dirty="0">
              <a:solidFill>
                <a:schemeClr val="accent4"/>
              </a:solidFill>
            </a:endParaRPr>
          </a:p>
        </p:txBody>
      </p:sp>
      <p:pic>
        <p:nvPicPr>
          <p:cNvPr id="61" name="Picture 11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6880" y="4972993"/>
            <a:ext cx="995679" cy="293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7" name="TextBox 56"/>
          <p:cNvSpPr txBox="1"/>
          <p:nvPr/>
        </p:nvSpPr>
        <p:spPr>
          <a:xfrm>
            <a:off x="8653561" y="4942650"/>
            <a:ext cx="11312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 smtClean="0">
                <a:solidFill>
                  <a:srgbClr val="220492"/>
                </a:solidFill>
              </a:rPr>
              <a:t>32.28 lakh</a:t>
            </a:r>
            <a:endParaRPr lang="en-IN" sz="1600" b="1" dirty="0">
              <a:solidFill>
                <a:srgbClr val="220492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7814921" y="4142945"/>
            <a:ext cx="14213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solidFill>
                  <a:schemeClr val="bg1"/>
                </a:solidFill>
              </a:rPr>
              <a:t>55%</a:t>
            </a:r>
            <a:endParaRPr lang="en-IN" sz="3600" b="1" dirty="0">
              <a:solidFill>
                <a:schemeClr val="bg1"/>
              </a:solidFill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8106504" y="4533922"/>
            <a:ext cx="8713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growth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2067" name="Picture 19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3775">
            <a:off x="9620864" y="4251076"/>
            <a:ext cx="687977" cy="696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582896" y="138366"/>
            <a:ext cx="1399553" cy="338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03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7A0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200025" y="874059"/>
            <a:ext cx="11772900" cy="57822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₹5730 Cr</a:t>
            </a:r>
          </a:p>
        </p:txBody>
      </p:sp>
      <p:sp>
        <p:nvSpPr>
          <p:cNvPr id="10" name="Right Triangle 9"/>
          <p:cNvSpPr/>
          <p:nvPr/>
        </p:nvSpPr>
        <p:spPr>
          <a:xfrm rot="16200000">
            <a:off x="7543800" y="581025"/>
            <a:ext cx="323850" cy="32385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TextBox 17"/>
          <p:cNvSpPr txBox="1"/>
          <p:nvPr/>
        </p:nvSpPr>
        <p:spPr>
          <a:xfrm>
            <a:off x="416859" y="136803"/>
            <a:ext cx="69114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b="1" spc="-15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SPEED </a:t>
            </a:r>
            <a:r>
              <a:rPr lang="en-IN" sz="36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&amp;</a:t>
            </a:r>
            <a:r>
              <a:rPr lang="en-IN" sz="3600" b="1" spc="-15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SCALE OF TRANSFORMATION</a:t>
            </a:r>
            <a:endParaRPr lang="en-IN" sz="3600" b="1" spc="-15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419099" y="864226"/>
            <a:ext cx="7115175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4000" b="1" dirty="0" smtClean="0">
                <a:solidFill>
                  <a:srgbClr val="D7A02E"/>
                </a:solidFill>
              </a:rPr>
              <a:t>Demonetisation </a:t>
            </a:r>
            <a:r>
              <a:rPr lang="en-IN" sz="4000" b="1" dirty="0">
                <a:solidFill>
                  <a:srgbClr val="D7A02E"/>
                </a:solidFill>
              </a:rPr>
              <a:t>Boosts Formalisation of Economy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8125" y="597371"/>
            <a:ext cx="4117540" cy="2572511"/>
          </a:xfrm>
          <a:prstGeom prst="rect">
            <a:avLst/>
          </a:prstGeom>
        </p:spPr>
      </p:pic>
      <p:sp>
        <p:nvSpPr>
          <p:cNvPr id="40" name="Rectangle 39"/>
          <p:cNvSpPr/>
          <p:nvPr/>
        </p:nvSpPr>
        <p:spPr>
          <a:xfrm>
            <a:off x="10172075" y="6415641"/>
            <a:ext cx="146706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100" dirty="0">
                <a:solidFill>
                  <a:srgbClr val="FFC000"/>
                </a:solidFill>
              </a:rPr>
              <a:t>As on 1</a:t>
            </a:r>
            <a:r>
              <a:rPr lang="en-IN" sz="1100" baseline="30000" dirty="0">
                <a:solidFill>
                  <a:srgbClr val="FFC000"/>
                </a:solidFill>
              </a:rPr>
              <a:t>st</a:t>
            </a:r>
            <a:r>
              <a:rPr lang="en-IN" sz="1100" dirty="0">
                <a:solidFill>
                  <a:srgbClr val="FFC000"/>
                </a:solidFill>
              </a:rPr>
              <a:t> January 2019</a:t>
            </a:r>
          </a:p>
        </p:txBody>
      </p:sp>
      <p:pic>
        <p:nvPicPr>
          <p:cNvPr id="61" name="Picture 6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9587" y="3788757"/>
            <a:ext cx="904875" cy="571500"/>
          </a:xfrm>
          <a:prstGeom prst="rect">
            <a:avLst/>
          </a:prstGeom>
        </p:spPr>
      </p:pic>
      <p:graphicFrame>
        <p:nvGraphicFramePr>
          <p:cNvPr id="23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16402395"/>
              </p:ext>
            </p:extLst>
          </p:nvPr>
        </p:nvGraphicFramePr>
        <p:xfrm>
          <a:off x="4684958" y="2810344"/>
          <a:ext cx="1105886" cy="30534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94" name="Image" r:id="rId5" imgW="1536120" imgH="4425480" progId="Photoshop.Image.16">
                  <p:embed/>
                </p:oleObj>
              </mc:Choice>
              <mc:Fallback>
                <p:oleObj name="Image" r:id="rId5" imgW="1536120" imgH="4425480" progId="Photoshop.Image.16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684958" y="2810344"/>
                        <a:ext cx="1105886" cy="30534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17875" y="5131511"/>
            <a:ext cx="300800" cy="46701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20420" y="3787539"/>
            <a:ext cx="300800" cy="181292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706862" y="3435574"/>
            <a:ext cx="11608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/>
              <a:t>₹5730 </a:t>
            </a:r>
            <a:r>
              <a:rPr lang="en-IN" sz="2000" dirty="0" smtClean="0"/>
              <a:t>Cr</a:t>
            </a:r>
            <a:endParaRPr lang="en-IN" sz="2000" dirty="0"/>
          </a:p>
        </p:txBody>
      </p:sp>
      <p:sp>
        <p:nvSpPr>
          <p:cNvPr id="11" name="TextBox 10"/>
          <p:cNvSpPr txBox="1"/>
          <p:nvPr/>
        </p:nvSpPr>
        <p:spPr>
          <a:xfrm>
            <a:off x="6999208" y="4804595"/>
            <a:ext cx="777827" cy="3159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₹800 Cr</a:t>
            </a:r>
          </a:p>
        </p:txBody>
      </p:sp>
      <p:cxnSp>
        <p:nvCxnSpPr>
          <p:cNvPr id="13" name="Straight Connector 12"/>
          <p:cNvCxnSpPr/>
          <p:nvPr/>
        </p:nvCxnSpPr>
        <p:spPr>
          <a:xfrm>
            <a:off x="6974696" y="5593412"/>
            <a:ext cx="160261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853966" y="5619244"/>
            <a:ext cx="1014521" cy="3949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200" dirty="0"/>
              <a:t>Before</a:t>
            </a:r>
          </a:p>
          <a:p>
            <a:pPr algn="ctr"/>
            <a:r>
              <a:rPr lang="en-IN" sz="1200" dirty="0" smtClean="0"/>
              <a:t>Demonetisation</a:t>
            </a:r>
            <a:endParaRPr lang="en-IN" sz="1200" dirty="0"/>
          </a:p>
        </p:txBody>
      </p:sp>
      <p:sp>
        <p:nvSpPr>
          <p:cNvPr id="17" name="TextBox 16"/>
          <p:cNvSpPr txBox="1"/>
          <p:nvPr/>
        </p:nvSpPr>
        <p:spPr>
          <a:xfrm>
            <a:off x="7823348" y="5625345"/>
            <a:ext cx="694943" cy="2369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/>
              <a:t>Sept 2018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6677851" y="6147323"/>
            <a:ext cx="2389812" cy="280372"/>
          </a:xfrm>
          <a:prstGeom prst="roundRect">
            <a:avLst/>
          </a:prstGeom>
          <a:solidFill>
            <a:srgbClr val="934C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0" name="TextBox 19"/>
          <p:cNvSpPr txBox="1"/>
          <p:nvPr/>
        </p:nvSpPr>
        <p:spPr>
          <a:xfrm>
            <a:off x="6695048" y="6115225"/>
            <a:ext cx="2090479" cy="2632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>
                <a:solidFill>
                  <a:schemeClr val="bg1"/>
                </a:solidFill>
              </a:rPr>
              <a:t>Point of Sale (</a:t>
            </a:r>
            <a:r>
              <a:rPr lang="en-IN" sz="1400" dirty="0" err="1">
                <a:solidFill>
                  <a:schemeClr val="bg1"/>
                </a:solidFill>
              </a:rPr>
              <a:t>PoS</a:t>
            </a:r>
            <a:r>
              <a:rPr lang="en-IN" sz="1400" dirty="0">
                <a:solidFill>
                  <a:schemeClr val="bg1"/>
                </a:solidFill>
              </a:rPr>
              <a:t>) transactions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05269" y="3340779"/>
            <a:ext cx="945596" cy="321063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7" name="TextBox 56"/>
          <p:cNvSpPr txBox="1"/>
          <p:nvPr/>
        </p:nvSpPr>
        <p:spPr>
          <a:xfrm>
            <a:off x="10312618" y="3910952"/>
            <a:ext cx="956102" cy="3422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dirty="0"/>
              <a:t>₹2700 Cr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9596139" y="4910014"/>
            <a:ext cx="777827" cy="3159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₹300 Cr</a:t>
            </a:r>
          </a:p>
        </p:txBody>
      </p:sp>
      <p:cxnSp>
        <p:nvCxnSpPr>
          <p:cNvPr id="63" name="Straight Connector 62"/>
          <p:cNvCxnSpPr/>
          <p:nvPr/>
        </p:nvCxnSpPr>
        <p:spPr>
          <a:xfrm>
            <a:off x="9578067" y="5589886"/>
            <a:ext cx="160261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9473816" y="5629165"/>
            <a:ext cx="1014521" cy="3949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200" dirty="0"/>
              <a:t>Before</a:t>
            </a:r>
          </a:p>
          <a:p>
            <a:pPr algn="ctr"/>
            <a:r>
              <a:rPr lang="en-IN" sz="1200" dirty="0" smtClean="0"/>
              <a:t>Demonetisation</a:t>
            </a:r>
            <a:endParaRPr lang="en-IN" sz="1200" dirty="0"/>
          </a:p>
        </p:txBody>
      </p:sp>
      <p:sp>
        <p:nvSpPr>
          <p:cNvPr id="65" name="TextBox 64"/>
          <p:cNvSpPr txBox="1"/>
          <p:nvPr/>
        </p:nvSpPr>
        <p:spPr>
          <a:xfrm>
            <a:off x="10443198" y="5621819"/>
            <a:ext cx="694943" cy="2369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/>
              <a:t>Sept 2018</a:t>
            </a:r>
          </a:p>
        </p:txBody>
      </p:sp>
      <p:sp>
        <p:nvSpPr>
          <p:cNvPr id="66" name="Rounded Rectangle 65"/>
          <p:cNvSpPr/>
          <p:nvPr/>
        </p:nvSpPr>
        <p:spPr>
          <a:xfrm>
            <a:off x="9514710" y="6130350"/>
            <a:ext cx="2058701" cy="270450"/>
          </a:xfrm>
          <a:prstGeom prst="roundRect">
            <a:avLst/>
          </a:prstGeom>
          <a:solidFill>
            <a:srgbClr val="1731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7" name="TextBox 66"/>
          <p:cNvSpPr txBox="1"/>
          <p:nvPr/>
        </p:nvSpPr>
        <p:spPr>
          <a:xfrm>
            <a:off x="9560801" y="6080976"/>
            <a:ext cx="1757078" cy="2632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>
                <a:solidFill>
                  <a:schemeClr val="bg1"/>
                </a:solidFill>
              </a:rPr>
              <a:t>E-Commerce transactions</a:t>
            </a: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633123" y="4237815"/>
            <a:ext cx="315093" cy="1353073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824755" y="5234621"/>
            <a:ext cx="322412" cy="355766"/>
          </a:xfrm>
          <a:prstGeom prst="rect">
            <a:avLst/>
          </a:prstGeom>
        </p:spPr>
      </p:pic>
      <p:cxnSp>
        <p:nvCxnSpPr>
          <p:cNvPr id="77" name="Straight Connector 76"/>
          <p:cNvCxnSpPr/>
          <p:nvPr/>
        </p:nvCxnSpPr>
        <p:spPr>
          <a:xfrm>
            <a:off x="3146846" y="3680245"/>
            <a:ext cx="0" cy="2762985"/>
          </a:xfrm>
          <a:prstGeom prst="line">
            <a:avLst/>
          </a:prstGeom>
          <a:ln w="19050">
            <a:solidFill>
              <a:srgbClr val="D7A029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6" name="Object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55378659"/>
              </p:ext>
            </p:extLst>
          </p:nvPr>
        </p:nvGraphicFramePr>
        <p:xfrm>
          <a:off x="3731858" y="5111455"/>
          <a:ext cx="921698" cy="655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95" name="Image" r:id="rId12" imgW="1197720" imgH="850320" progId="Photoshop.Image.16">
                  <p:embed/>
                </p:oleObj>
              </mc:Choice>
              <mc:Fallback>
                <p:oleObj name="Image" r:id="rId12" imgW="1197720" imgH="850320" progId="Photoshop.Image.16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3731858" y="5111455"/>
                        <a:ext cx="921698" cy="6552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0" name="Object 7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50735005"/>
              </p:ext>
            </p:extLst>
          </p:nvPr>
        </p:nvGraphicFramePr>
        <p:xfrm>
          <a:off x="1636535" y="3470861"/>
          <a:ext cx="1011005" cy="23613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96" name="Image" r:id="rId14" imgW="1362240" imgH="3182040" progId="Photoshop.Image.16">
                  <p:embed/>
                </p:oleObj>
              </mc:Choice>
              <mc:Fallback>
                <p:oleObj name="Image" r:id="rId14" imgW="1362240" imgH="3182040" progId="Photoshop.Image.16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1636535" y="3470861"/>
                        <a:ext cx="1011005" cy="236136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" name="Object 8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32885853"/>
              </p:ext>
            </p:extLst>
          </p:nvPr>
        </p:nvGraphicFramePr>
        <p:xfrm>
          <a:off x="614370" y="5083031"/>
          <a:ext cx="908134" cy="7760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97" name="Image" r:id="rId16" imgW="1069560" imgH="914400" progId="Photoshop.Image.16">
                  <p:embed/>
                </p:oleObj>
              </mc:Choice>
              <mc:Fallback>
                <p:oleObj name="Image" r:id="rId16" imgW="1069560" imgH="914400" progId="Photoshop.Image.16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614370" y="5083031"/>
                        <a:ext cx="908134" cy="7760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82" name="Straight Connector 81"/>
          <p:cNvCxnSpPr/>
          <p:nvPr/>
        </p:nvCxnSpPr>
        <p:spPr>
          <a:xfrm>
            <a:off x="6223685" y="3701840"/>
            <a:ext cx="0" cy="2762985"/>
          </a:xfrm>
          <a:prstGeom prst="line">
            <a:avLst/>
          </a:prstGeom>
          <a:ln w="19050">
            <a:solidFill>
              <a:srgbClr val="D7A029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/>
          <p:cNvSpPr txBox="1"/>
          <p:nvPr/>
        </p:nvSpPr>
        <p:spPr>
          <a:xfrm>
            <a:off x="1675472" y="3478975"/>
            <a:ext cx="9332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 smtClean="0">
                <a:solidFill>
                  <a:schemeClr val="bg1"/>
                </a:solidFill>
              </a:rPr>
              <a:t>₹7060 </a:t>
            </a:r>
            <a:r>
              <a:rPr lang="en-IN" sz="1600" dirty="0">
                <a:solidFill>
                  <a:schemeClr val="bg1"/>
                </a:solidFill>
              </a:rPr>
              <a:t>Cr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745124" y="5115550"/>
            <a:ext cx="6206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 smtClean="0">
                <a:solidFill>
                  <a:schemeClr val="bg1"/>
                </a:solidFill>
              </a:rPr>
              <a:t>₹2 </a:t>
            </a:r>
            <a:r>
              <a:rPr lang="en-IN" sz="1600" dirty="0">
                <a:solidFill>
                  <a:schemeClr val="bg1"/>
                </a:solidFill>
              </a:rPr>
              <a:t>Cr</a:t>
            </a:r>
          </a:p>
        </p:txBody>
      </p:sp>
      <p:sp>
        <p:nvSpPr>
          <p:cNvPr id="85" name="TextBox 84"/>
          <p:cNvSpPr txBox="1"/>
          <p:nvPr/>
        </p:nvSpPr>
        <p:spPr>
          <a:xfrm>
            <a:off x="4706932" y="2844306"/>
            <a:ext cx="10422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 smtClean="0">
                <a:solidFill>
                  <a:schemeClr val="bg1"/>
                </a:solidFill>
              </a:rPr>
              <a:t>₹59,800Cr</a:t>
            </a:r>
            <a:endParaRPr lang="en-IN" sz="1600" dirty="0">
              <a:solidFill>
                <a:schemeClr val="bg1"/>
              </a:solidFill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3803301" y="5090498"/>
            <a:ext cx="7248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 smtClean="0">
                <a:solidFill>
                  <a:schemeClr val="bg1"/>
                </a:solidFill>
              </a:rPr>
              <a:t>₹50 </a:t>
            </a:r>
            <a:r>
              <a:rPr lang="en-IN" sz="1600" dirty="0">
                <a:solidFill>
                  <a:schemeClr val="bg1"/>
                </a:solidFill>
              </a:rPr>
              <a:t>Cr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630390" y="5759794"/>
            <a:ext cx="8508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200" dirty="0"/>
              <a:t>Sept. 2016</a:t>
            </a:r>
          </a:p>
        </p:txBody>
      </p:sp>
      <p:sp>
        <p:nvSpPr>
          <p:cNvPr id="88" name="TextBox 87"/>
          <p:cNvSpPr txBox="1"/>
          <p:nvPr/>
        </p:nvSpPr>
        <p:spPr>
          <a:xfrm>
            <a:off x="1766643" y="5760013"/>
            <a:ext cx="694943" cy="2369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/>
              <a:t>Sept 2018</a:t>
            </a:r>
          </a:p>
        </p:txBody>
      </p:sp>
      <p:sp>
        <p:nvSpPr>
          <p:cNvPr id="89" name="TextBox 88"/>
          <p:cNvSpPr txBox="1"/>
          <p:nvPr/>
        </p:nvSpPr>
        <p:spPr>
          <a:xfrm>
            <a:off x="3761351" y="5729293"/>
            <a:ext cx="7922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200" dirty="0" smtClean="0"/>
              <a:t>Oct. </a:t>
            </a:r>
            <a:r>
              <a:rPr lang="en-IN" sz="1200" dirty="0"/>
              <a:t>2016</a:t>
            </a:r>
          </a:p>
        </p:txBody>
      </p:sp>
      <p:sp>
        <p:nvSpPr>
          <p:cNvPr id="90" name="TextBox 89"/>
          <p:cNvSpPr txBox="1"/>
          <p:nvPr/>
        </p:nvSpPr>
        <p:spPr>
          <a:xfrm>
            <a:off x="4886615" y="5752018"/>
            <a:ext cx="694943" cy="2369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/>
              <a:t>Sept 2018</a:t>
            </a:r>
          </a:p>
        </p:txBody>
      </p:sp>
      <p:sp>
        <p:nvSpPr>
          <p:cNvPr id="91" name="Rounded Rectangle 90"/>
          <p:cNvSpPr/>
          <p:nvPr/>
        </p:nvSpPr>
        <p:spPr>
          <a:xfrm>
            <a:off x="3614459" y="6042762"/>
            <a:ext cx="2151634" cy="422063"/>
          </a:xfrm>
          <a:prstGeom prst="roundRect">
            <a:avLst/>
          </a:prstGeom>
          <a:solidFill>
            <a:srgbClr val="E75E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2" name="TextBox 91"/>
          <p:cNvSpPr txBox="1"/>
          <p:nvPr/>
        </p:nvSpPr>
        <p:spPr>
          <a:xfrm>
            <a:off x="3866295" y="6050484"/>
            <a:ext cx="1707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UPI transactions</a:t>
            </a:r>
          </a:p>
        </p:txBody>
      </p:sp>
      <p:sp>
        <p:nvSpPr>
          <p:cNvPr id="95" name="Rounded Rectangle 94"/>
          <p:cNvSpPr/>
          <p:nvPr/>
        </p:nvSpPr>
        <p:spPr>
          <a:xfrm>
            <a:off x="547625" y="6063942"/>
            <a:ext cx="2151634" cy="382170"/>
          </a:xfrm>
          <a:prstGeom prst="roundRect">
            <a:avLst/>
          </a:prstGeom>
          <a:solidFill>
            <a:srgbClr val="2C95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6" name="TextBox 95"/>
          <p:cNvSpPr txBox="1"/>
          <p:nvPr/>
        </p:nvSpPr>
        <p:spPr>
          <a:xfrm>
            <a:off x="669463" y="6064961"/>
            <a:ext cx="1907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BHIM transactions</a:t>
            </a:r>
          </a:p>
        </p:txBody>
      </p:sp>
      <p:pic>
        <p:nvPicPr>
          <p:cNvPr id="98" name="Picture 97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97563" y="3014309"/>
            <a:ext cx="1232465" cy="356045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0" name="Picture 99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488988" y="2863974"/>
            <a:ext cx="972331" cy="433634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 flipH="1">
            <a:off x="456699" y="2134281"/>
            <a:ext cx="56482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 smtClean="0">
                <a:solidFill>
                  <a:srgbClr val="D7A02E"/>
                </a:solidFill>
              </a:rPr>
              <a:t>A Quantum Leap in Digital Payments</a:t>
            </a:r>
            <a:r>
              <a:rPr lang="en-IN" sz="2800" b="1" dirty="0" smtClean="0">
                <a:solidFill>
                  <a:srgbClr val="D7A02E"/>
                </a:solidFill>
              </a:rPr>
              <a:t> </a:t>
            </a:r>
            <a:endParaRPr lang="en-IN" sz="2800" dirty="0"/>
          </a:p>
        </p:txBody>
      </p:sp>
      <p:pic>
        <p:nvPicPr>
          <p:cNvPr id="50" name="Picture 49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0952" y="977892"/>
            <a:ext cx="1708797" cy="1708797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0582896" y="138366"/>
            <a:ext cx="1399553" cy="338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768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7A0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200025" y="904875"/>
            <a:ext cx="11772900" cy="5724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ight Triangle 9"/>
          <p:cNvSpPr/>
          <p:nvPr/>
        </p:nvSpPr>
        <p:spPr>
          <a:xfrm rot="16200000">
            <a:off x="7543800" y="581025"/>
            <a:ext cx="323850" cy="32385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TextBox 17"/>
          <p:cNvSpPr txBox="1"/>
          <p:nvPr/>
        </p:nvSpPr>
        <p:spPr>
          <a:xfrm>
            <a:off x="457200" y="136803"/>
            <a:ext cx="7204345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500" b="1" spc="-15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SPEED AND SCALE OF TRANSFORMATION</a:t>
            </a:r>
            <a:endParaRPr lang="en-IN" sz="3500" b="1" spc="-15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419099" y="998696"/>
            <a:ext cx="7115175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4000" b="1" dirty="0" smtClean="0">
                <a:solidFill>
                  <a:srgbClr val="D69F29"/>
                </a:solidFill>
              </a:rPr>
              <a:t>Delivering Long </a:t>
            </a:r>
            <a:r>
              <a:rPr lang="en-IN" sz="4000" b="1" dirty="0">
                <a:solidFill>
                  <a:srgbClr val="D69F29"/>
                </a:solidFill>
              </a:rPr>
              <a:t>Stuck </a:t>
            </a:r>
            <a:r>
              <a:rPr lang="en-IN" sz="4000" b="1" dirty="0" smtClean="0">
                <a:solidFill>
                  <a:srgbClr val="D69F29"/>
                </a:solidFill>
              </a:rPr>
              <a:t>Projects at Express Speed</a:t>
            </a:r>
            <a:endParaRPr lang="en-IN" sz="4000" b="1" dirty="0">
              <a:solidFill>
                <a:srgbClr val="D69F29"/>
              </a:solidFill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8125" y="581841"/>
            <a:ext cx="4117540" cy="2570618"/>
          </a:xfrm>
          <a:prstGeom prst="rect">
            <a:avLst/>
          </a:prstGeom>
        </p:spPr>
      </p:pic>
      <p:sp>
        <p:nvSpPr>
          <p:cNvPr id="40" name="Rectangle 39"/>
          <p:cNvSpPr/>
          <p:nvPr/>
        </p:nvSpPr>
        <p:spPr>
          <a:xfrm>
            <a:off x="10218925" y="6312425"/>
            <a:ext cx="150233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100" dirty="0">
                <a:solidFill>
                  <a:srgbClr val="D7A029"/>
                </a:solidFill>
              </a:rPr>
              <a:t>As on </a:t>
            </a:r>
            <a:r>
              <a:rPr lang="en-IN" sz="1100" dirty="0" smtClean="0">
                <a:solidFill>
                  <a:srgbClr val="D7A029"/>
                </a:solidFill>
              </a:rPr>
              <a:t>1</a:t>
            </a:r>
            <a:r>
              <a:rPr lang="en-IN" sz="1100" baseline="30000" dirty="0" smtClean="0">
                <a:solidFill>
                  <a:srgbClr val="D7A029"/>
                </a:solidFill>
              </a:rPr>
              <a:t>st</a:t>
            </a:r>
            <a:r>
              <a:rPr lang="en-IN" sz="1100" dirty="0" smtClean="0">
                <a:solidFill>
                  <a:srgbClr val="D7A029"/>
                </a:solidFill>
              </a:rPr>
              <a:t> January, 2010</a:t>
            </a:r>
            <a:endParaRPr lang="en-IN" sz="1100" dirty="0">
              <a:solidFill>
                <a:srgbClr val="D7A029"/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9143465" y="5346744"/>
            <a:ext cx="250084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b="1" dirty="0" smtClean="0"/>
              <a:t>Work initiated in 2002</a:t>
            </a:r>
            <a:r>
              <a:rPr lang="en-IN" dirty="0" smtClean="0"/>
              <a:t>, only 58% completed until 2014</a:t>
            </a:r>
            <a:r>
              <a:rPr lang="en-IN" dirty="0" smtClean="0">
                <a:solidFill>
                  <a:schemeClr val="bg1"/>
                </a:solidFill>
              </a:rPr>
              <a:t>areas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5166992" y="3308437"/>
            <a:ext cx="3607215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 err="1" smtClean="0">
                <a:solidFill>
                  <a:srgbClr val="D69F29"/>
                </a:solidFill>
              </a:rPr>
              <a:t>Dhola</a:t>
            </a:r>
            <a:r>
              <a:rPr lang="en-IN" sz="2400" b="1" dirty="0" err="1">
                <a:solidFill>
                  <a:srgbClr val="D69F29"/>
                </a:solidFill>
              </a:rPr>
              <a:t>-</a:t>
            </a:r>
            <a:r>
              <a:rPr lang="en-IN" sz="2400" b="1" dirty="0" err="1" smtClean="0">
                <a:solidFill>
                  <a:srgbClr val="D69F29"/>
                </a:solidFill>
              </a:rPr>
              <a:t>Sadiya</a:t>
            </a:r>
            <a:r>
              <a:rPr lang="en-IN" sz="2400" b="1" dirty="0" smtClean="0">
                <a:solidFill>
                  <a:srgbClr val="D69F29"/>
                </a:solidFill>
              </a:rPr>
              <a:t> Bridge</a:t>
            </a:r>
          </a:p>
          <a:p>
            <a:r>
              <a:rPr lang="en-IN" sz="1400" dirty="0" smtClean="0">
                <a:solidFill>
                  <a:srgbClr val="D69F29"/>
                </a:solidFill>
              </a:rPr>
              <a:t>Inaugurated on 26</a:t>
            </a:r>
            <a:r>
              <a:rPr lang="en-IN" sz="1400" baseline="30000" dirty="0" smtClean="0">
                <a:solidFill>
                  <a:srgbClr val="D69F29"/>
                </a:solidFill>
              </a:rPr>
              <a:t>th</a:t>
            </a:r>
            <a:r>
              <a:rPr lang="en-IN" sz="1400" dirty="0" smtClean="0">
                <a:solidFill>
                  <a:srgbClr val="D69F29"/>
                </a:solidFill>
              </a:rPr>
              <a:t> May, 2017</a:t>
            </a:r>
            <a:endParaRPr lang="en-IN" sz="1400" dirty="0">
              <a:solidFill>
                <a:srgbClr val="D69F29"/>
              </a:solidFill>
            </a:endParaRPr>
          </a:p>
        </p:txBody>
      </p:sp>
      <p:pic>
        <p:nvPicPr>
          <p:cNvPr id="1027" name="Picture 3" descr="C:\Users\Tarun Tapaswai\Desktop\New folder (5)\6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45" y="4319400"/>
            <a:ext cx="655976" cy="642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Tarun Tapaswai\Desktop\New folder (5)\8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352" y="5415158"/>
            <a:ext cx="685685" cy="683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294239" y="4280473"/>
            <a:ext cx="35898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135 km </a:t>
            </a:r>
            <a:r>
              <a:rPr lang="en-IN" b="1" dirty="0" err="1"/>
              <a:t>Kundli-Manesar</a:t>
            </a:r>
            <a:r>
              <a:rPr lang="en-IN" b="1" dirty="0"/>
              <a:t> </a:t>
            </a:r>
            <a:endParaRPr lang="en-IN" b="1" dirty="0" smtClean="0"/>
          </a:p>
          <a:p>
            <a:r>
              <a:rPr lang="en-IN" b="1" dirty="0" smtClean="0"/>
              <a:t>stretch </a:t>
            </a:r>
            <a:r>
              <a:rPr lang="en-IN" dirty="0"/>
              <a:t>links to NH1, </a:t>
            </a:r>
            <a:r>
              <a:rPr lang="en-IN" dirty="0" smtClean="0"/>
              <a:t>NH2, </a:t>
            </a:r>
          </a:p>
          <a:p>
            <a:r>
              <a:rPr lang="en-IN" dirty="0" smtClean="0"/>
              <a:t>NH8 </a:t>
            </a:r>
            <a:r>
              <a:rPr lang="en-IN" dirty="0"/>
              <a:t>&amp; </a:t>
            </a:r>
            <a:r>
              <a:rPr lang="en-IN" dirty="0" smtClean="0"/>
              <a:t>NH10</a:t>
            </a:r>
            <a:endParaRPr lang="en-IN" dirty="0"/>
          </a:p>
        </p:txBody>
      </p:sp>
      <p:sp>
        <p:nvSpPr>
          <p:cNvPr id="38" name="TextBox 37"/>
          <p:cNvSpPr txBox="1"/>
          <p:nvPr/>
        </p:nvSpPr>
        <p:spPr>
          <a:xfrm>
            <a:off x="1341777" y="5505256"/>
            <a:ext cx="34947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Work started post 2014</a:t>
            </a:r>
            <a:r>
              <a:rPr lang="en-IN" dirty="0"/>
              <a:t>, </a:t>
            </a:r>
            <a:endParaRPr lang="en-IN" dirty="0" smtClean="0"/>
          </a:p>
          <a:p>
            <a:r>
              <a:rPr lang="en-IN" dirty="0" smtClean="0"/>
              <a:t>while </a:t>
            </a:r>
            <a:r>
              <a:rPr lang="en-IN" dirty="0"/>
              <a:t>the original deadline </a:t>
            </a:r>
            <a:endParaRPr lang="en-IN" dirty="0" smtClean="0"/>
          </a:p>
          <a:p>
            <a:r>
              <a:rPr lang="en-IN" dirty="0" smtClean="0"/>
              <a:t>was </a:t>
            </a:r>
            <a:r>
              <a:rPr lang="en-IN" dirty="0"/>
              <a:t>2009</a:t>
            </a:r>
          </a:p>
        </p:txBody>
      </p:sp>
      <p:sp>
        <p:nvSpPr>
          <p:cNvPr id="27" name="Rectangle 26"/>
          <p:cNvSpPr/>
          <p:nvPr/>
        </p:nvSpPr>
        <p:spPr>
          <a:xfrm>
            <a:off x="498750" y="3343896"/>
            <a:ext cx="4194931" cy="6771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400" b="1" dirty="0" smtClean="0">
                <a:solidFill>
                  <a:srgbClr val="D69F29"/>
                </a:solidFill>
              </a:rPr>
              <a:t>Western </a:t>
            </a:r>
            <a:r>
              <a:rPr lang="en-IN" sz="2400" b="1" dirty="0">
                <a:solidFill>
                  <a:srgbClr val="D69F29"/>
                </a:solidFill>
              </a:rPr>
              <a:t>Peripheral </a:t>
            </a:r>
            <a:r>
              <a:rPr lang="en-IN" sz="2400" b="1" dirty="0" smtClean="0">
                <a:solidFill>
                  <a:srgbClr val="D69F29"/>
                </a:solidFill>
              </a:rPr>
              <a:t>Expressway</a:t>
            </a:r>
          </a:p>
          <a:p>
            <a:r>
              <a:rPr lang="en-IN" sz="1400" dirty="0" smtClean="0">
                <a:solidFill>
                  <a:srgbClr val="D69F29"/>
                </a:solidFill>
              </a:rPr>
              <a:t>Inaugurated on 19</a:t>
            </a:r>
            <a:r>
              <a:rPr lang="en-IN" sz="1400" baseline="30000" dirty="0" smtClean="0">
                <a:solidFill>
                  <a:srgbClr val="D69F29"/>
                </a:solidFill>
              </a:rPr>
              <a:t>th</a:t>
            </a:r>
            <a:r>
              <a:rPr lang="en-IN" sz="1400" dirty="0" smtClean="0">
                <a:solidFill>
                  <a:srgbClr val="D69F29"/>
                </a:solidFill>
              </a:rPr>
              <a:t> November, 2018</a:t>
            </a:r>
            <a:endParaRPr lang="en-IN" sz="1400" dirty="0">
              <a:solidFill>
                <a:srgbClr val="D69F29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09869" y="4301487"/>
            <a:ext cx="27698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India’s Longest </a:t>
            </a:r>
            <a:r>
              <a:rPr lang="en-IN" b="1" dirty="0" smtClean="0"/>
              <a:t>Bridge, </a:t>
            </a:r>
          </a:p>
          <a:p>
            <a:r>
              <a:rPr lang="en-IN" b="1" dirty="0" smtClean="0"/>
              <a:t>9.15 km </a:t>
            </a:r>
            <a:r>
              <a:rPr lang="en-IN" dirty="0" smtClean="0"/>
              <a:t>connecting Assam &amp; Arunachal Pradesh </a:t>
            </a:r>
            <a:endParaRPr lang="en-IN" dirty="0"/>
          </a:p>
        </p:txBody>
      </p:sp>
      <p:sp>
        <p:nvSpPr>
          <p:cNvPr id="8" name="TextBox 7"/>
          <p:cNvSpPr txBox="1"/>
          <p:nvPr/>
        </p:nvSpPr>
        <p:spPr>
          <a:xfrm>
            <a:off x="5356176" y="5465443"/>
            <a:ext cx="29483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 smtClean="0"/>
              <a:t>Construction began in 2011</a:t>
            </a:r>
          </a:p>
          <a:p>
            <a:r>
              <a:rPr lang="en-IN" dirty="0" smtClean="0"/>
              <a:t> but stalled for years. The </a:t>
            </a:r>
          </a:p>
          <a:p>
            <a:r>
              <a:rPr lang="en-IN" dirty="0" smtClean="0"/>
              <a:t>project was revived in 2015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9846" y="4400818"/>
            <a:ext cx="661212" cy="66138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6942" y="5570997"/>
            <a:ext cx="685685" cy="691209"/>
          </a:xfrm>
          <a:prstGeom prst="rect">
            <a:avLst/>
          </a:prstGeom>
        </p:spPr>
      </p:pic>
      <p:sp>
        <p:nvSpPr>
          <p:cNvPr id="25" name="Rectangle 24"/>
          <p:cNvSpPr/>
          <p:nvPr/>
        </p:nvSpPr>
        <p:spPr>
          <a:xfrm>
            <a:off x="8821440" y="3303803"/>
            <a:ext cx="3607215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 err="1" smtClean="0">
                <a:solidFill>
                  <a:srgbClr val="D69F29"/>
                </a:solidFill>
              </a:rPr>
              <a:t>Bogibeel</a:t>
            </a:r>
            <a:r>
              <a:rPr lang="en-IN" sz="2400" b="1" dirty="0" smtClean="0">
                <a:solidFill>
                  <a:srgbClr val="D69F29"/>
                </a:solidFill>
              </a:rPr>
              <a:t> Bridge</a:t>
            </a:r>
          </a:p>
          <a:p>
            <a:r>
              <a:rPr lang="en-IN" sz="1400" dirty="0" smtClean="0">
                <a:solidFill>
                  <a:srgbClr val="D69F29"/>
                </a:solidFill>
              </a:rPr>
              <a:t>Inaugurated on 25</a:t>
            </a:r>
            <a:r>
              <a:rPr lang="en-IN" sz="1400" baseline="30000" dirty="0" smtClean="0">
                <a:solidFill>
                  <a:srgbClr val="D69F29"/>
                </a:solidFill>
              </a:rPr>
              <a:t>th</a:t>
            </a:r>
            <a:r>
              <a:rPr lang="en-IN" sz="1400" dirty="0" smtClean="0">
                <a:solidFill>
                  <a:srgbClr val="D69F29"/>
                </a:solidFill>
              </a:rPr>
              <a:t> December 2018</a:t>
            </a:r>
            <a:endParaRPr lang="en-IN" sz="1400" dirty="0">
              <a:solidFill>
                <a:srgbClr val="D69F29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9039999" y="4224603"/>
            <a:ext cx="27698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 smtClean="0"/>
              <a:t>India’s longest rail-cum- road bridge</a:t>
            </a:r>
            <a:r>
              <a:rPr lang="en-IN" dirty="0" smtClean="0"/>
              <a:t>, </a:t>
            </a:r>
            <a:r>
              <a:rPr lang="en-IN" b="1" dirty="0"/>
              <a:t>4.94 km </a:t>
            </a:r>
            <a:r>
              <a:rPr lang="en-IN" dirty="0"/>
              <a:t>built over Brahmaputra river</a:t>
            </a:r>
          </a:p>
        </p:txBody>
      </p:sp>
      <p:sp>
        <p:nvSpPr>
          <p:cNvPr id="6" name="Oval 5"/>
          <p:cNvSpPr/>
          <p:nvPr/>
        </p:nvSpPr>
        <p:spPr>
          <a:xfrm>
            <a:off x="8273200" y="4420975"/>
            <a:ext cx="658716" cy="642325"/>
          </a:xfrm>
          <a:prstGeom prst="ellipse">
            <a:avLst/>
          </a:prstGeom>
          <a:solidFill>
            <a:srgbClr val="D7A0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D7A029"/>
              </a:solidFill>
            </a:endParaRPr>
          </a:p>
        </p:txBody>
      </p:sp>
      <p:sp>
        <p:nvSpPr>
          <p:cNvPr id="31" name="Oval 30"/>
          <p:cNvSpPr/>
          <p:nvPr/>
        </p:nvSpPr>
        <p:spPr>
          <a:xfrm>
            <a:off x="8273200" y="5595438"/>
            <a:ext cx="658716" cy="642325"/>
          </a:xfrm>
          <a:prstGeom prst="ellipse">
            <a:avLst/>
          </a:prstGeom>
          <a:solidFill>
            <a:srgbClr val="D7A0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D7A029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0395" y="5677298"/>
            <a:ext cx="478603" cy="47860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1022" y="4467494"/>
            <a:ext cx="608040" cy="60804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82896" y="138366"/>
            <a:ext cx="1399553" cy="338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515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FA1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/>
          <p:cNvSpPr/>
          <p:nvPr/>
        </p:nvSpPr>
        <p:spPr>
          <a:xfrm>
            <a:off x="209550" y="904875"/>
            <a:ext cx="11772900" cy="5724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ight Triangle 5"/>
          <p:cNvSpPr/>
          <p:nvPr/>
        </p:nvSpPr>
        <p:spPr>
          <a:xfrm rot="16200000">
            <a:off x="7538847" y="589189"/>
            <a:ext cx="323850" cy="32385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/>
          <p:cNvSpPr txBox="1"/>
          <p:nvPr/>
        </p:nvSpPr>
        <p:spPr>
          <a:xfrm>
            <a:off x="324931" y="169459"/>
            <a:ext cx="61553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WORLD SEES A NEW INDIA</a:t>
            </a:r>
            <a:endParaRPr lang="en-IN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584744"/>
            <a:ext cx="4133849" cy="2582701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0272584" y="6275987"/>
            <a:ext cx="16146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8FA1AB"/>
                </a:solidFill>
              </a:rPr>
              <a:t>As on </a:t>
            </a:r>
            <a:r>
              <a:rPr lang="en-US" sz="1000" b="1" dirty="0" smtClean="0">
                <a:solidFill>
                  <a:srgbClr val="8FA1AB"/>
                </a:solidFill>
              </a:rPr>
              <a:t>1</a:t>
            </a:r>
            <a:r>
              <a:rPr lang="en-US" sz="1000" b="1" baseline="30000" dirty="0" smtClean="0">
                <a:solidFill>
                  <a:srgbClr val="8FA1AB"/>
                </a:solidFill>
              </a:rPr>
              <a:t>st</a:t>
            </a:r>
            <a:r>
              <a:rPr lang="en-US" sz="1000" b="1" dirty="0" smtClean="0">
                <a:solidFill>
                  <a:srgbClr val="8FA1AB"/>
                </a:solidFill>
              </a:rPr>
              <a:t> January 2019</a:t>
            </a:r>
            <a:endParaRPr lang="en-IN" sz="1000" b="1" dirty="0">
              <a:solidFill>
                <a:srgbClr val="8FA1AB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9806" y="1478255"/>
            <a:ext cx="3803249" cy="2148194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324931" y="998696"/>
            <a:ext cx="6075869" cy="132343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US" sz="4000" b="1" dirty="0" smtClean="0">
                <a:solidFill>
                  <a:srgbClr val="8FA1AB"/>
                </a:solidFill>
              </a:rPr>
              <a:t>India Becomes the Global Growth Engine</a:t>
            </a:r>
            <a:endParaRPr lang="en-IN" sz="4000" b="1" dirty="0">
              <a:solidFill>
                <a:srgbClr val="8FA1AB"/>
              </a:solidFill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847288" y="3991356"/>
            <a:ext cx="2441196" cy="1964827"/>
          </a:xfrm>
          <a:prstGeom prst="roundRect">
            <a:avLst>
              <a:gd name="adj" fmla="val 4712"/>
            </a:avLst>
          </a:prstGeom>
          <a:solidFill>
            <a:srgbClr val="5973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Rounded Rectangle 16"/>
          <p:cNvSpPr/>
          <p:nvPr/>
        </p:nvSpPr>
        <p:spPr>
          <a:xfrm>
            <a:off x="3754074" y="3991356"/>
            <a:ext cx="4094526" cy="1964827"/>
          </a:xfrm>
          <a:prstGeom prst="roundRect">
            <a:avLst>
              <a:gd name="adj" fmla="val 4712"/>
            </a:avLst>
          </a:prstGeom>
          <a:solidFill>
            <a:srgbClr val="5973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Rounded Rectangle 17"/>
          <p:cNvSpPr/>
          <p:nvPr/>
        </p:nvSpPr>
        <p:spPr>
          <a:xfrm>
            <a:off x="8299510" y="3977909"/>
            <a:ext cx="3053314" cy="1964827"/>
          </a:xfrm>
          <a:prstGeom prst="roundRect">
            <a:avLst>
              <a:gd name="adj" fmla="val 4712"/>
            </a:avLst>
          </a:prstGeom>
          <a:solidFill>
            <a:srgbClr val="5973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Rounded Rectangle 19"/>
          <p:cNvSpPr/>
          <p:nvPr/>
        </p:nvSpPr>
        <p:spPr>
          <a:xfrm>
            <a:off x="1545073" y="3305262"/>
            <a:ext cx="1003534" cy="1005185"/>
          </a:xfrm>
          <a:prstGeom prst="roundRect">
            <a:avLst>
              <a:gd name="adj" fmla="val 9979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1043" y="3533892"/>
            <a:ext cx="603352" cy="594361"/>
          </a:xfrm>
          <a:prstGeom prst="rect">
            <a:avLst/>
          </a:prstGeom>
        </p:spPr>
      </p:pic>
      <p:sp>
        <p:nvSpPr>
          <p:cNvPr id="22" name="Rounded Rectangle 21"/>
          <p:cNvSpPr/>
          <p:nvPr/>
        </p:nvSpPr>
        <p:spPr>
          <a:xfrm>
            <a:off x="5240093" y="3305262"/>
            <a:ext cx="1003534" cy="1005185"/>
          </a:xfrm>
          <a:prstGeom prst="roundRect">
            <a:avLst>
              <a:gd name="adj" fmla="val 9979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8959" y="3485182"/>
            <a:ext cx="685801" cy="630777"/>
          </a:xfrm>
          <a:prstGeom prst="rect">
            <a:avLst/>
          </a:prstGeom>
        </p:spPr>
      </p:pic>
      <p:sp>
        <p:nvSpPr>
          <p:cNvPr id="25" name="Rounded Rectangle 24"/>
          <p:cNvSpPr/>
          <p:nvPr/>
        </p:nvSpPr>
        <p:spPr>
          <a:xfrm>
            <a:off x="9298442" y="3299918"/>
            <a:ext cx="1003534" cy="1005185"/>
          </a:xfrm>
          <a:prstGeom prst="roundRect">
            <a:avLst>
              <a:gd name="adj" fmla="val 9979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20732" y="3571969"/>
            <a:ext cx="758954" cy="457201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1161875" y="4444701"/>
            <a:ext cx="181202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India remains the world’s </a:t>
            </a:r>
            <a:r>
              <a:rPr lang="en-US" sz="2000" b="1" dirty="0">
                <a:solidFill>
                  <a:schemeClr val="bg1"/>
                </a:solidFill>
              </a:rPr>
              <a:t>fastest growing large economy</a:t>
            </a:r>
            <a:endParaRPr lang="en-IN" sz="2000" b="1" dirty="0">
              <a:solidFill>
                <a:schemeClr val="bg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244831" y="4444025"/>
            <a:ext cx="311231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India’s GDP in Current Prices increased by </a:t>
            </a:r>
            <a:r>
              <a:rPr lang="en-US" sz="2000" b="1" dirty="0">
                <a:solidFill>
                  <a:schemeClr val="bg1"/>
                </a:solidFill>
              </a:rPr>
              <a:t>31% between 2013 &amp; 2017</a:t>
            </a:r>
            <a:r>
              <a:rPr lang="en-US" sz="2000" dirty="0">
                <a:solidFill>
                  <a:schemeClr val="bg1"/>
                </a:solidFill>
              </a:rPr>
              <a:t> while the Global GDP increased by 4%</a:t>
            </a:r>
            <a:endParaRPr lang="en-IN" sz="2000" b="1" dirty="0">
              <a:solidFill>
                <a:schemeClr val="bg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8668349" y="4439112"/>
            <a:ext cx="232122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India rated highly on all investment and macro-economic indicators </a:t>
            </a:r>
            <a:endParaRPr lang="en-IN" sz="2000" b="1" dirty="0">
              <a:solidFill>
                <a:schemeClr val="bg1"/>
              </a:solidFill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82896" y="138366"/>
            <a:ext cx="1399553" cy="338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021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654947" y="2705725"/>
            <a:ext cx="4882106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8800" dirty="0" smtClean="0"/>
              <a:t>Thank You</a:t>
            </a:r>
            <a:endParaRPr lang="en-IN" sz="8800" dirty="0"/>
          </a:p>
        </p:txBody>
      </p:sp>
    </p:spTree>
    <p:extLst>
      <p:ext uri="{BB962C8B-B14F-4D97-AF65-F5344CB8AC3E}">
        <p14:creationId xmlns:p14="http://schemas.microsoft.com/office/powerpoint/2010/main" val="18671139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FA1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/>
          <p:cNvSpPr/>
          <p:nvPr/>
        </p:nvSpPr>
        <p:spPr>
          <a:xfrm>
            <a:off x="209550" y="904875"/>
            <a:ext cx="11772900" cy="5724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ight Triangle 5"/>
          <p:cNvSpPr/>
          <p:nvPr/>
        </p:nvSpPr>
        <p:spPr>
          <a:xfrm rot="16200000">
            <a:off x="7538847" y="589189"/>
            <a:ext cx="323850" cy="32385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/>
          <p:cNvSpPr txBox="1"/>
          <p:nvPr/>
        </p:nvSpPr>
        <p:spPr>
          <a:xfrm>
            <a:off x="324931" y="169459"/>
            <a:ext cx="54911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WORLD SEES A NEW INDIA</a:t>
            </a:r>
            <a:endParaRPr lang="en-IN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24931" y="998696"/>
            <a:ext cx="7115175" cy="646331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IN" sz="3600" b="1" dirty="0">
                <a:solidFill>
                  <a:srgbClr val="8FA1AB"/>
                </a:solidFill>
              </a:rPr>
              <a:t>Yoga </a:t>
            </a:r>
            <a:r>
              <a:rPr lang="en-IN" sz="3600" b="1" dirty="0" smtClean="0">
                <a:solidFill>
                  <a:srgbClr val="8FA1AB"/>
                </a:solidFill>
              </a:rPr>
              <a:t>Goes </a:t>
            </a:r>
            <a:r>
              <a:rPr lang="en-IN" sz="3600" b="1" dirty="0">
                <a:solidFill>
                  <a:srgbClr val="8FA1AB"/>
                </a:solidFill>
              </a:rPr>
              <a:t>Global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584744"/>
            <a:ext cx="4133849" cy="258270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0272584" y="6275987"/>
            <a:ext cx="16146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8FA1AB"/>
                </a:solidFill>
              </a:rPr>
              <a:t>As on 1</a:t>
            </a:r>
            <a:r>
              <a:rPr lang="en-US" sz="1000" b="1" baseline="30000" dirty="0">
                <a:solidFill>
                  <a:srgbClr val="8FA1AB"/>
                </a:solidFill>
              </a:rPr>
              <a:t>st</a:t>
            </a:r>
            <a:r>
              <a:rPr lang="en-US" sz="1000" b="1" dirty="0">
                <a:solidFill>
                  <a:srgbClr val="8FA1AB"/>
                </a:solidFill>
              </a:rPr>
              <a:t> January 2019</a:t>
            </a:r>
            <a:endParaRPr lang="en-IN" sz="1000" b="1" dirty="0">
              <a:solidFill>
                <a:srgbClr val="8FA1AB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728" y="2111715"/>
            <a:ext cx="4469615" cy="381478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936566" y="2971785"/>
            <a:ext cx="400554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</a:rPr>
              <a:t>Ahead of International Yoga Day, United Nations headquarters lit up in New York</a:t>
            </a:r>
            <a:endParaRPr lang="en-IN" sz="900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224793" y="4781725"/>
            <a:ext cx="3942825" cy="70788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8FA1AB"/>
                </a:solidFill>
              </a:rPr>
              <a:t>Entire world celebrates Yoga Day on 21st June with great enthusiasm</a:t>
            </a:r>
            <a:endParaRPr lang="en-IN" sz="2000" dirty="0">
              <a:solidFill>
                <a:srgbClr val="8FA1AB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2737" y="3335788"/>
            <a:ext cx="5054680" cy="2833007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461749" y="5013164"/>
            <a:ext cx="412108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8FA1AB"/>
                </a:solidFill>
              </a:rPr>
              <a:t>Yoga inscribed on the Representative List of the Intangible Cultural Heritage of Humanity in the </a:t>
            </a:r>
            <a:r>
              <a:rPr lang="en-US" sz="2000" dirty="0" smtClean="0">
                <a:solidFill>
                  <a:srgbClr val="8FA1AB"/>
                </a:solidFill>
              </a:rPr>
              <a:t>UNESCO0</a:t>
            </a:r>
            <a:endParaRPr lang="en-IN" sz="2000" dirty="0">
              <a:solidFill>
                <a:srgbClr val="8FA1AB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82896" y="138366"/>
            <a:ext cx="1399553" cy="338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876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FA1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/>
          <p:cNvSpPr/>
          <p:nvPr/>
        </p:nvSpPr>
        <p:spPr>
          <a:xfrm>
            <a:off x="196103" y="904875"/>
            <a:ext cx="11772900" cy="5724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ight Triangle 5"/>
          <p:cNvSpPr/>
          <p:nvPr/>
        </p:nvSpPr>
        <p:spPr>
          <a:xfrm rot="16200000">
            <a:off x="7538847" y="589189"/>
            <a:ext cx="323850" cy="32385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/>
          <p:cNvSpPr txBox="1"/>
          <p:nvPr/>
        </p:nvSpPr>
        <p:spPr>
          <a:xfrm>
            <a:off x="324931" y="169459"/>
            <a:ext cx="61553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WORLD SEES A NEW INDIA</a:t>
            </a:r>
            <a:endParaRPr lang="en-IN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24931" y="998696"/>
            <a:ext cx="7115175" cy="132343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US" sz="4000" b="1" dirty="0">
                <a:solidFill>
                  <a:srgbClr val="8FA1AB"/>
                </a:solidFill>
              </a:rPr>
              <a:t>India </a:t>
            </a:r>
            <a:r>
              <a:rPr lang="en-US" sz="4000" b="1" dirty="0" smtClean="0">
                <a:solidFill>
                  <a:srgbClr val="8FA1AB"/>
                </a:solidFill>
              </a:rPr>
              <a:t>Leads </a:t>
            </a:r>
            <a:r>
              <a:rPr lang="en-US" sz="4000" b="1" dirty="0">
                <a:solidFill>
                  <a:srgbClr val="8FA1AB"/>
                </a:solidFill>
              </a:rPr>
              <a:t>the Fight Against Climate Change</a:t>
            </a:r>
            <a:endParaRPr lang="en-IN" sz="4000" b="1" dirty="0">
              <a:solidFill>
                <a:srgbClr val="8FA1AB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584744"/>
            <a:ext cx="4133849" cy="258270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5643" y="2287921"/>
            <a:ext cx="2760942" cy="87952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975" y="2756647"/>
            <a:ext cx="1741931" cy="1741931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285589" y="3429000"/>
            <a:ext cx="45719" cy="2846987"/>
          </a:xfrm>
          <a:prstGeom prst="rect">
            <a:avLst/>
          </a:prstGeom>
          <a:solidFill>
            <a:srgbClr val="5973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TextBox 11"/>
          <p:cNvSpPr txBox="1"/>
          <p:nvPr/>
        </p:nvSpPr>
        <p:spPr>
          <a:xfrm>
            <a:off x="659028" y="4753232"/>
            <a:ext cx="141232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597382"/>
                </a:solidFill>
              </a:rPr>
              <a:t>India played a leading role at </a:t>
            </a:r>
            <a:r>
              <a:rPr lang="en-US" b="1" dirty="0">
                <a:solidFill>
                  <a:srgbClr val="597382"/>
                </a:solidFill>
              </a:rPr>
              <a:t>COP21 </a:t>
            </a:r>
          </a:p>
          <a:p>
            <a:r>
              <a:rPr lang="en-US" b="1" dirty="0">
                <a:solidFill>
                  <a:srgbClr val="597382"/>
                </a:solidFill>
              </a:rPr>
              <a:t>in Paris </a:t>
            </a:r>
            <a:endParaRPr lang="en-IN" b="1" dirty="0">
              <a:solidFill>
                <a:srgbClr val="597382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437745" y="4685997"/>
            <a:ext cx="203866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597382"/>
                </a:solidFill>
              </a:rPr>
              <a:t>India spearhead </a:t>
            </a:r>
          </a:p>
          <a:p>
            <a:r>
              <a:rPr lang="en-US" dirty="0">
                <a:solidFill>
                  <a:srgbClr val="597382"/>
                </a:solidFill>
              </a:rPr>
              <a:t>Solar Alliance with a commitment of </a:t>
            </a:r>
          </a:p>
          <a:p>
            <a:r>
              <a:rPr lang="en-US" b="1" dirty="0">
                <a:solidFill>
                  <a:srgbClr val="597382"/>
                </a:solidFill>
              </a:rPr>
              <a:t>₹</a:t>
            </a:r>
            <a:r>
              <a:rPr lang="en-US" b="1" dirty="0" smtClean="0">
                <a:solidFill>
                  <a:srgbClr val="597382"/>
                </a:solidFill>
              </a:rPr>
              <a:t>175 </a:t>
            </a:r>
            <a:r>
              <a:rPr lang="en-US" b="1" dirty="0">
                <a:solidFill>
                  <a:srgbClr val="597382"/>
                </a:solidFill>
              </a:rPr>
              <a:t>crore for setting up of ISA</a:t>
            </a:r>
            <a:endParaRPr lang="en-IN" b="1" dirty="0">
              <a:solidFill>
                <a:srgbClr val="597382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28751" y="3650659"/>
            <a:ext cx="758954" cy="758954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4366403" y="4638675"/>
            <a:ext cx="45719" cy="1637311"/>
          </a:xfrm>
          <a:prstGeom prst="rect">
            <a:avLst/>
          </a:prstGeom>
          <a:solidFill>
            <a:srgbClr val="5973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TextBox 18"/>
          <p:cNvSpPr txBox="1"/>
          <p:nvPr/>
        </p:nvSpPr>
        <p:spPr>
          <a:xfrm>
            <a:off x="4494926" y="4685996"/>
            <a:ext cx="21506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597382"/>
                </a:solidFill>
              </a:rPr>
              <a:t>PM Modi inaugurated the </a:t>
            </a:r>
            <a:r>
              <a:rPr lang="en-US" b="1" dirty="0">
                <a:solidFill>
                  <a:srgbClr val="597382"/>
                </a:solidFill>
              </a:rPr>
              <a:t>first assembly of ISA on </a:t>
            </a:r>
            <a:endParaRPr lang="en-US" b="1" dirty="0" smtClean="0">
              <a:solidFill>
                <a:srgbClr val="597382"/>
              </a:solidFill>
            </a:endParaRPr>
          </a:p>
          <a:p>
            <a:r>
              <a:rPr lang="en-US" b="1" dirty="0" smtClean="0">
                <a:solidFill>
                  <a:srgbClr val="597382"/>
                </a:solidFill>
              </a:rPr>
              <a:t>October 2</a:t>
            </a:r>
            <a:r>
              <a:rPr lang="en-US" b="1" dirty="0">
                <a:solidFill>
                  <a:srgbClr val="597382"/>
                </a:solidFill>
              </a:rPr>
              <a:t>, 2018 </a:t>
            </a:r>
            <a:endParaRPr lang="en-IN" b="1" dirty="0">
              <a:solidFill>
                <a:srgbClr val="597382"/>
              </a:solidFill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31976" y="3854133"/>
            <a:ext cx="1790792" cy="452131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6787855" y="4632208"/>
            <a:ext cx="216788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597382"/>
                </a:solidFill>
              </a:rPr>
              <a:t>Cabinet approved resolution to open </a:t>
            </a:r>
            <a:r>
              <a:rPr lang="en-US" b="1" dirty="0">
                <a:solidFill>
                  <a:srgbClr val="597382"/>
                </a:solidFill>
              </a:rPr>
              <a:t>ISA membership to all countries</a:t>
            </a:r>
            <a:r>
              <a:rPr lang="en-US" dirty="0">
                <a:solidFill>
                  <a:srgbClr val="597382"/>
                </a:solidFill>
              </a:rPr>
              <a:t> that are members of UN </a:t>
            </a:r>
            <a:r>
              <a:rPr lang="en-US" dirty="0" smtClean="0">
                <a:solidFill>
                  <a:srgbClr val="597382"/>
                </a:solidFill>
              </a:rPr>
              <a:t>on Nov. </a:t>
            </a:r>
            <a:r>
              <a:rPr lang="en-US" dirty="0">
                <a:solidFill>
                  <a:srgbClr val="597382"/>
                </a:solidFill>
              </a:rPr>
              <a:t>1, 2018</a:t>
            </a:r>
          </a:p>
        </p:txBody>
      </p:sp>
      <p:sp>
        <p:nvSpPr>
          <p:cNvPr id="22" name="Rectangle 21"/>
          <p:cNvSpPr/>
          <p:nvPr/>
        </p:nvSpPr>
        <p:spPr>
          <a:xfrm>
            <a:off x="6668574" y="4638673"/>
            <a:ext cx="45719" cy="1637311"/>
          </a:xfrm>
          <a:prstGeom prst="rect">
            <a:avLst/>
          </a:prstGeom>
          <a:solidFill>
            <a:srgbClr val="5973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37771" y="3652502"/>
            <a:ext cx="758954" cy="758954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09216" y="3984658"/>
            <a:ext cx="3164519" cy="2644742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10272584" y="6275987"/>
            <a:ext cx="16146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8FA1AB"/>
                </a:solidFill>
              </a:rPr>
              <a:t>As on 1</a:t>
            </a:r>
            <a:r>
              <a:rPr lang="en-US" sz="1000" b="1" baseline="30000" dirty="0">
                <a:solidFill>
                  <a:srgbClr val="8FA1AB"/>
                </a:solidFill>
              </a:rPr>
              <a:t>st</a:t>
            </a:r>
            <a:r>
              <a:rPr lang="en-US" sz="1000" b="1" dirty="0">
                <a:solidFill>
                  <a:srgbClr val="8FA1AB"/>
                </a:solidFill>
              </a:rPr>
              <a:t> January 2019</a:t>
            </a:r>
            <a:endParaRPr lang="en-IN" sz="1000" b="1" dirty="0">
              <a:solidFill>
                <a:srgbClr val="8FA1AB"/>
              </a:solidFill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82896" y="138366"/>
            <a:ext cx="1399553" cy="338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729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FA1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/>
          <p:cNvSpPr/>
          <p:nvPr/>
        </p:nvSpPr>
        <p:spPr>
          <a:xfrm>
            <a:off x="209550" y="904875"/>
            <a:ext cx="11772900" cy="5724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ight Triangle 5"/>
          <p:cNvSpPr/>
          <p:nvPr/>
        </p:nvSpPr>
        <p:spPr>
          <a:xfrm rot="16200000">
            <a:off x="7538847" y="589189"/>
            <a:ext cx="323850" cy="32385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/>
          <p:cNvSpPr txBox="1"/>
          <p:nvPr/>
        </p:nvSpPr>
        <p:spPr>
          <a:xfrm>
            <a:off x="324931" y="169459"/>
            <a:ext cx="61553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WORLD SEES A NEW INDIA</a:t>
            </a:r>
            <a:endParaRPr lang="en-IN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24931" y="998696"/>
            <a:ext cx="7115175" cy="132343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US" sz="4000" b="1" dirty="0">
                <a:solidFill>
                  <a:srgbClr val="8FA1AB"/>
                </a:solidFill>
              </a:rPr>
              <a:t>Protecting Motherland with </a:t>
            </a:r>
            <a:endParaRPr lang="en-US" sz="4000" b="1" dirty="0" smtClean="0">
              <a:solidFill>
                <a:srgbClr val="8FA1AB"/>
              </a:solidFill>
            </a:endParaRPr>
          </a:p>
          <a:p>
            <a:r>
              <a:rPr lang="en-US" sz="4000" b="1" dirty="0" smtClean="0">
                <a:solidFill>
                  <a:srgbClr val="8FA1AB"/>
                </a:solidFill>
              </a:rPr>
              <a:t>Full </a:t>
            </a:r>
            <a:r>
              <a:rPr lang="en-US" sz="4000" b="1" dirty="0">
                <a:solidFill>
                  <a:srgbClr val="8FA1AB"/>
                </a:solidFill>
              </a:rPr>
              <a:t>Might</a:t>
            </a:r>
            <a:endParaRPr lang="en-IN" sz="4000" b="1" dirty="0">
              <a:solidFill>
                <a:srgbClr val="8FA1AB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272584" y="6356669"/>
            <a:ext cx="16146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8FA1AB"/>
                </a:solidFill>
              </a:rPr>
              <a:t>As on 1</a:t>
            </a:r>
            <a:r>
              <a:rPr lang="en-US" sz="1000" b="1" baseline="30000" dirty="0">
                <a:solidFill>
                  <a:srgbClr val="8FA1AB"/>
                </a:solidFill>
              </a:rPr>
              <a:t>st</a:t>
            </a:r>
            <a:r>
              <a:rPr lang="en-US" sz="1000" b="1" dirty="0">
                <a:solidFill>
                  <a:srgbClr val="8FA1AB"/>
                </a:solidFill>
              </a:rPr>
              <a:t> January 2019</a:t>
            </a:r>
            <a:endParaRPr lang="en-IN" sz="1000" b="1" dirty="0">
              <a:solidFill>
                <a:srgbClr val="8FA1AB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267" y="2534331"/>
            <a:ext cx="10205428" cy="385302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584744"/>
            <a:ext cx="4133849" cy="258270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955479" y="4667824"/>
            <a:ext cx="9883004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597382"/>
                </a:solidFill>
              </a:rPr>
              <a:t>In a historic first, India carried out Surgical Strikes showing a new </a:t>
            </a:r>
            <a:r>
              <a:rPr lang="en-US" sz="2200" dirty="0" smtClean="0">
                <a:solidFill>
                  <a:srgbClr val="597382"/>
                </a:solidFill>
              </a:rPr>
              <a:t>mettle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597382"/>
                </a:solidFill>
              </a:rPr>
              <a:t>Long pending demand of </a:t>
            </a:r>
            <a:r>
              <a:rPr lang="en-US" sz="2200" b="1" dirty="0">
                <a:solidFill>
                  <a:srgbClr val="597382"/>
                </a:solidFill>
              </a:rPr>
              <a:t>One Rank One Pension </a:t>
            </a:r>
            <a:r>
              <a:rPr lang="en-US" sz="2200" dirty="0" smtClean="0">
                <a:solidFill>
                  <a:srgbClr val="597382"/>
                </a:solidFill>
              </a:rPr>
              <a:t>Fulfilled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 err="1">
                <a:solidFill>
                  <a:srgbClr val="597382"/>
                </a:solidFill>
              </a:rPr>
              <a:t>Modernisation</a:t>
            </a:r>
            <a:r>
              <a:rPr lang="en-US" sz="2200" dirty="0">
                <a:solidFill>
                  <a:srgbClr val="597382"/>
                </a:solidFill>
              </a:rPr>
              <a:t> of </a:t>
            </a:r>
            <a:r>
              <a:rPr lang="en-US" sz="2200" dirty="0" err="1">
                <a:solidFill>
                  <a:srgbClr val="597382"/>
                </a:solidFill>
              </a:rPr>
              <a:t>D</a:t>
            </a:r>
            <a:r>
              <a:rPr lang="en-US" sz="2200" dirty="0" err="1" smtClean="0">
                <a:solidFill>
                  <a:srgbClr val="597382"/>
                </a:solidFill>
              </a:rPr>
              <a:t>efence</a:t>
            </a:r>
            <a:r>
              <a:rPr lang="en-US" sz="2200" dirty="0" smtClean="0">
                <a:solidFill>
                  <a:srgbClr val="597382"/>
                </a:solidFill>
              </a:rPr>
              <a:t> </a:t>
            </a:r>
            <a:r>
              <a:rPr lang="en-US" sz="2200" dirty="0">
                <a:solidFill>
                  <a:srgbClr val="597382"/>
                </a:solidFill>
              </a:rPr>
              <a:t>forces going on at full </a:t>
            </a:r>
            <a:r>
              <a:rPr lang="en-US" sz="2200" dirty="0" smtClean="0">
                <a:solidFill>
                  <a:srgbClr val="597382"/>
                </a:solidFill>
              </a:rPr>
              <a:t>pace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 smtClean="0">
                <a:solidFill>
                  <a:srgbClr val="597382"/>
                </a:solidFill>
              </a:rPr>
              <a:t>INS </a:t>
            </a:r>
            <a:r>
              <a:rPr lang="en-US" sz="2200" dirty="0" err="1" smtClean="0">
                <a:solidFill>
                  <a:srgbClr val="597382"/>
                </a:solidFill>
              </a:rPr>
              <a:t>Arihant</a:t>
            </a:r>
            <a:r>
              <a:rPr lang="en-US" sz="2200" dirty="0" smtClean="0">
                <a:solidFill>
                  <a:srgbClr val="597382"/>
                </a:solidFill>
              </a:rPr>
              <a:t> completed its first deterrence patrol, establishing</a:t>
            </a:r>
            <a:r>
              <a:rPr lang="en-US" sz="2200" b="1" dirty="0" smtClean="0">
                <a:solidFill>
                  <a:srgbClr val="597382"/>
                </a:solidFill>
              </a:rPr>
              <a:t> India’s Nuclear Triad</a:t>
            </a:r>
            <a:endParaRPr lang="en-US" sz="2200" b="1" dirty="0">
              <a:solidFill>
                <a:srgbClr val="597382"/>
              </a:solidFill>
            </a:endParaRPr>
          </a:p>
          <a:p>
            <a:endParaRPr lang="en-IN" dirty="0">
              <a:solidFill>
                <a:srgbClr val="597382"/>
              </a:solidFill>
            </a:endParaRPr>
          </a:p>
          <a:p>
            <a:endParaRPr lang="en-IN" dirty="0">
              <a:solidFill>
                <a:srgbClr val="597382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82896" y="138366"/>
            <a:ext cx="1399553" cy="338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861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FA1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/>
          <p:cNvSpPr/>
          <p:nvPr/>
        </p:nvSpPr>
        <p:spPr>
          <a:xfrm>
            <a:off x="209550" y="904875"/>
            <a:ext cx="11772900" cy="5724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ight Triangle 5"/>
          <p:cNvSpPr/>
          <p:nvPr/>
        </p:nvSpPr>
        <p:spPr>
          <a:xfrm rot="16200000">
            <a:off x="7538847" y="589189"/>
            <a:ext cx="323850" cy="32385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/>
          <p:cNvSpPr txBox="1"/>
          <p:nvPr/>
        </p:nvSpPr>
        <p:spPr>
          <a:xfrm>
            <a:off x="324931" y="169459"/>
            <a:ext cx="61553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WORLD SEES A NEW INDIA</a:t>
            </a:r>
            <a:endParaRPr lang="en-IN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24931" y="998696"/>
            <a:ext cx="7115175" cy="132343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US" sz="4000" b="1" dirty="0">
                <a:solidFill>
                  <a:srgbClr val="8FA1AB"/>
                </a:solidFill>
              </a:rPr>
              <a:t>New Might of </a:t>
            </a:r>
            <a:r>
              <a:rPr lang="en-US" sz="4000" b="1" dirty="0" smtClean="0">
                <a:solidFill>
                  <a:srgbClr val="8FA1AB"/>
                </a:solidFill>
              </a:rPr>
              <a:t>a</a:t>
            </a:r>
          </a:p>
          <a:p>
            <a:r>
              <a:rPr lang="en-US" sz="4000" b="1" dirty="0" smtClean="0">
                <a:solidFill>
                  <a:srgbClr val="8FA1AB"/>
                </a:solidFill>
              </a:rPr>
              <a:t>New </a:t>
            </a:r>
            <a:r>
              <a:rPr lang="en-US" sz="4000" b="1" dirty="0">
                <a:solidFill>
                  <a:srgbClr val="8FA1AB"/>
                </a:solidFill>
              </a:rPr>
              <a:t>India</a:t>
            </a:r>
            <a:endParaRPr lang="en-IN" sz="4000" b="1" dirty="0">
              <a:solidFill>
                <a:srgbClr val="8FA1AB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584744"/>
            <a:ext cx="4133849" cy="258270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0272584" y="6275987"/>
            <a:ext cx="16146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8FA1AB"/>
                </a:solidFill>
              </a:rPr>
              <a:t>As on 1</a:t>
            </a:r>
            <a:r>
              <a:rPr lang="en-US" sz="1000" b="1" baseline="30000" dirty="0">
                <a:solidFill>
                  <a:srgbClr val="8FA1AB"/>
                </a:solidFill>
              </a:rPr>
              <a:t>st</a:t>
            </a:r>
            <a:r>
              <a:rPr lang="en-US" sz="1000" b="1" dirty="0">
                <a:solidFill>
                  <a:srgbClr val="8FA1AB"/>
                </a:solidFill>
              </a:rPr>
              <a:t> January 2019</a:t>
            </a:r>
            <a:endParaRPr lang="en-IN" sz="1000" b="1" dirty="0">
              <a:solidFill>
                <a:srgbClr val="8FA1AB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909" y="3482178"/>
            <a:ext cx="2302018" cy="278250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3113" y="3480989"/>
            <a:ext cx="2303001" cy="278369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9063" y="3467572"/>
            <a:ext cx="2422406" cy="279710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55193" y="3483131"/>
            <a:ext cx="2310584" cy="279285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77193" y="4470765"/>
            <a:ext cx="212536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597382"/>
                </a:solidFill>
              </a:rPr>
              <a:t>In the last 4 </a:t>
            </a:r>
            <a:r>
              <a:rPr lang="en-US" dirty="0" smtClean="0">
                <a:solidFill>
                  <a:srgbClr val="597382"/>
                </a:solidFill>
              </a:rPr>
              <a:t>years,</a:t>
            </a:r>
          </a:p>
          <a:p>
            <a:pPr algn="ctr"/>
            <a:r>
              <a:rPr lang="en-US" dirty="0" smtClean="0">
                <a:solidFill>
                  <a:srgbClr val="597382"/>
                </a:solidFill>
              </a:rPr>
              <a:t>India’s </a:t>
            </a:r>
            <a:r>
              <a:rPr lang="en-US" dirty="0">
                <a:solidFill>
                  <a:srgbClr val="597382"/>
                </a:solidFill>
              </a:rPr>
              <a:t>relations </a:t>
            </a:r>
            <a:r>
              <a:rPr lang="en-US" dirty="0" smtClean="0">
                <a:solidFill>
                  <a:srgbClr val="597382"/>
                </a:solidFill>
              </a:rPr>
              <a:t>with</a:t>
            </a:r>
          </a:p>
          <a:p>
            <a:pPr algn="ctr"/>
            <a:r>
              <a:rPr lang="en-US" dirty="0" smtClean="0">
                <a:solidFill>
                  <a:srgbClr val="597382"/>
                </a:solidFill>
              </a:rPr>
              <a:t>other </a:t>
            </a:r>
            <a:r>
              <a:rPr lang="en-US" dirty="0">
                <a:solidFill>
                  <a:srgbClr val="597382"/>
                </a:solidFill>
              </a:rPr>
              <a:t>nations </a:t>
            </a:r>
            <a:r>
              <a:rPr lang="en-US" dirty="0" smtClean="0">
                <a:solidFill>
                  <a:srgbClr val="597382"/>
                </a:solidFill>
              </a:rPr>
              <a:t>have</a:t>
            </a:r>
          </a:p>
          <a:p>
            <a:pPr algn="ctr"/>
            <a:r>
              <a:rPr lang="en-US" dirty="0" smtClean="0">
                <a:solidFill>
                  <a:srgbClr val="597382"/>
                </a:solidFill>
              </a:rPr>
              <a:t>seen </a:t>
            </a:r>
            <a:r>
              <a:rPr lang="en-US" dirty="0">
                <a:solidFill>
                  <a:srgbClr val="597382"/>
                </a:solidFill>
              </a:rPr>
              <a:t>significant </a:t>
            </a:r>
            <a:endParaRPr lang="en-US" dirty="0" smtClean="0">
              <a:solidFill>
                <a:srgbClr val="597382"/>
              </a:solidFill>
            </a:endParaRPr>
          </a:p>
          <a:p>
            <a:pPr algn="ctr"/>
            <a:r>
              <a:rPr lang="en-US" dirty="0" smtClean="0">
                <a:solidFill>
                  <a:srgbClr val="597382"/>
                </a:solidFill>
              </a:rPr>
              <a:t>improvement </a:t>
            </a:r>
            <a:endParaRPr lang="en-IN" dirty="0">
              <a:solidFill>
                <a:srgbClr val="597382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686139" y="4385746"/>
            <a:ext cx="183504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597382"/>
                </a:solidFill>
              </a:rPr>
              <a:t>In a historic first, the world heard the India Story from PM Modi at </a:t>
            </a:r>
            <a:r>
              <a:rPr lang="en-US" dirty="0" smtClean="0">
                <a:solidFill>
                  <a:srgbClr val="597382"/>
                </a:solidFill>
              </a:rPr>
              <a:t>World Economic </a:t>
            </a:r>
            <a:r>
              <a:rPr lang="en-US" dirty="0">
                <a:solidFill>
                  <a:srgbClr val="597382"/>
                </a:solidFill>
              </a:rPr>
              <a:t>Forum Davos</a:t>
            </a:r>
            <a:endParaRPr lang="en-IN" dirty="0">
              <a:solidFill>
                <a:srgbClr val="597382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234978" y="4270329"/>
            <a:ext cx="2443253" cy="19236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700" dirty="0">
                <a:solidFill>
                  <a:srgbClr val="597382"/>
                </a:solidFill>
              </a:rPr>
              <a:t>India secured representation in International Tribunal for the Law of the Sea, </a:t>
            </a:r>
            <a:r>
              <a:rPr lang="en-US" sz="1700" dirty="0" smtClean="0">
                <a:solidFill>
                  <a:srgbClr val="597382"/>
                </a:solidFill>
              </a:rPr>
              <a:t>International Maritime </a:t>
            </a:r>
            <a:r>
              <a:rPr lang="en-US" sz="1700" dirty="0">
                <a:solidFill>
                  <a:srgbClr val="597382"/>
                </a:solidFill>
              </a:rPr>
              <a:t>Organization &amp; </a:t>
            </a:r>
            <a:r>
              <a:rPr lang="en-US" sz="1700" dirty="0" smtClean="0">
                <a:solidFill>
                  <a:srgbClr val="597382"/>
                </a:solidFill>
              </a:rPr>
              <a:t>Economic and </a:t>
            </a:r>
            <a:r>
              <a:rPr lang="en-US" sz="1700" dirty="0">
                <a:solidFill>
                  <a:srgbClr val="597382"/>
                </a:solidFill>
              </a:rPr>
              <a:t>Social Council</a:t>
            </a:r>
            <a:endParaRPr lang="en-IN" sz="1700" dirty="0">
              <a:solidFill>
                <a:srgbClr val="597382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955192" y="4384946"/>
            <a:ext cx="2310585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700" dirty="0">
                <a:solidFill>
                  <a:srgbClr val="597382"/>
                </a:solidFill>
              </a:rPr>
              <a:t>Subsequent to inclusion in MTCR in 2017, India secures membership of </a:t>
            </a:r>
            <a:r>
              <a:rPr lang="en-US" sz="1700" dirty="0" err="1" smtClean="0">
                <a:solidFill>
                  <a:srgbClr val="597382"/>
                </a:solidFill>
              </a:rPr>
              <a:t>Wassenaar</a:t>
            </a:r>
            <a:r>
              <a:rPr lang="en-US" sz="1700" dirty="0" smtClean="0">
                <a:solidFill>
                  <a:srgbClr val="597382"/>
                </a:solidFill>
              </a:rPr>
              <a:t> Arrangement </a:t>
            </a:r>
            <a:r>
              <a:rPr lang="en-US" sz="1700" dirty="0">
                <a:solidFill>
                  <a:srgbClr val="597382"/>
                </a:solidFill>
              </a:rPr>
              <a:t>&amp; Australia Group in 2018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82896" y="138366"/>
            <a:ext cx="1399553" cy="338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171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-5522"/>
            <a:ext cx="12192000" cy="6863521"/>
          </a:xfrm>
          <a:prstGeom prst="rect">
            <a:avLst/>
          </a:prstGeom>
          <a:solidFill>
            <a:srgbClr val="8FA1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/>
          <p:cNvSpPr/>
          <p:nvPr/>
        </p:nvSpPr>
        <p:spPr>
          <a:xfrm>
            <a:off x="208308" y="918322"/>
            <a:ext cx="11772900" cy="57138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ight Triangle 5"/>
          <p:cNvSpPr/>
          <p:nvPr/>
        </p:nvSpPr>
        <p:spPr>
          <a:xfrm rot="16200000">
            <a:off x="7522371" y="589189"/>
            <a:ext cx="323850" cy="32385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/>
          <p:cNvSpPr txBox="1"/>
          <p:nvPr/>
        </p:nvSpPr>
        <p:spPr>
          <a:xfrm>
            <a:off x="324931" y="169459"/>
            <a:ext cx="61553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WORLD SEES A NEW INDIA</a:t>
            </a:r>
            <a:endParaRPr lang="en-IN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24931" y="998696"/>
            <a:ext cx="7115175" cy="707886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IN" sz="4000" b="1" dirty="0">
                <a:solidFill>
                  <a:srgbClr val="8FA1AB"/>
                </a:solidFill>
              </a:rPr>
              <a:t>Jai </a:t>
            </a:r>
            <a:r>
              <a:rPr lang="en-IN" sz="4000" b="1" dirty="0" err="1">
                <a:solidFill>
                  <a:srgbClr val="8FA1AB"/>
                </a:solidFill>
              </a:rPr>
              <a:t>Vigyaan</a:t>
            </a:r>
            <a:endParaRPr lang="en-IN" sz="4000" b="1" dirty="0">
              <a:solidFill>
                <a:srgbClr val="8FA1AB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272584" y="6275987"/>
            <a:ext cx="16146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8FA1AB"/>
                </a:solidFill>
              </a:rPr>
              <a:t>As on 1</a:t>
            </a:r>
            <a:r>
              <a:rPr lang="en-US" sz="1000" b="1" baseline="30000" dirty="0">
                <a:solidFill>
                  <a:srgbClr val="8FA1AB"/>
                </a:solidFill>
              </a:rPr>
              <a:t>st</a:t>
            </a:r>
            <a:r>
              <a:rPr lang="en-US" sz="1000" b="1" dirty="0">
                <a:solidFill>
                  <a:srgbClr val="8FA1AB"/>
                </a:solidFill>
              </a:rPr>
              <a:t> January 2019</a:t>
            </a:r>
            <a:endParaRPr lang="en-IN" sz="1000" b="1" dirty="0">
              <a:solidFill>
                <a:srgbClr val="8FA1AB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584744"/>
            <a:ext cx="4133849" cy="258270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4620" y="3545259"/>
            <a:ext cx="2304035" cy="2406263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5644238" y="3972680"/>
            <a:ext cx="2341065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597382"/>
                </a:solidFill>
              </a:rPr>
              <a:t>With </a:t>
            </a:r>
            <a:r>
              <a:rPr lang="en-US" sz="2000" b="1" dirty="0" smtClean="0">
                <a:solidFill>
                  <a:srgbClr val="597382"/>
                </a:solidFill>
              </a:rPr>
              <a:t>IRNSS-1G</a:t>
            </a:r>
            <a:r>
              <a:rPr lang="en-US" b="1" dirty="0">
                <a:solidFill>
                  <a:srgbClr val="597382"/>
                </a:solidFill>
              </a:rPr>
              <a:t>,</a:t>
            </a:r>
            <a:r>
              <a:rPr lang="en-US" dirty="0">
                <a:solidFill>
                  <a:srgbClr val="597382"/>
                </a:solidFill>
              </a:rPr>
              <a:t> India </a:t>
            </a:r>
            <a:r>
              <a:rPr lang="en-US" dirty="0" smtClean="0">
                <a:solidFill>
                  <a:srgbClr val="597382"/>
                </a:solidFill>
              </a:rPr>
              <a:t>joined </a:t>
            </a:r>
            <a:r>
              <a:rPr lang="en-US" dirty="0">
                <a:solidFill>
                  <a:srgbClr val="597382"/>
                </a:solidFill>
              </a:rPr>
              <a:t>elite list of countries with their </a:t>
            </a:r>
            <a:r>
              <a:rPr lang="en-US" sz="2000" b="1" dirty="0">
                <a:solidFill>
                  <a:srgbClr val="597382"/>
                </a:solidFill>
              </a:rPr>
              <a:t>own satellite navigation system </a:t>
            </a:r>
            <a:r>
              <a:rPr lang="en-US" sz="2000" b="1" dirty="0" err="1" smtClean="0">
                <a:solidFill>
                  <a:srgbClr val="597382"/>
                </a:solidFill>
              </a:rPr>
              <a:t>NavIC</a:t>
            </a:r>
            <a:r>
              <a:rPr lang="en-US" sz="2000" b="1" dirty="0">
                <a:solidFill>
                  <a:srgbClr val="597382"/>
                </a:solidFill>
              </a:rPr>
              <a:t>.</a:t>
            </a:r>
            <a:r>
              <a:rPr lang="en-US" dirty="0">
                <a:solidFill>
                  <a:srgbClr val="597382"/>
                </a:solidFill>
              </a:rPr>
              <a:t>	</a:t>
            </a:r>
            <a:endParaRPr lang="en-IN" dirty="0">
              <a:solidFill>
                <a:srgbClr val="597382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9257123" y="4484615"/>
            <a:ext cx="19194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First Asian country to </a:t>
            </a:r>
            <a:r>
              <a:rPr lang="en-US" dirty="0" smtClean="0">
                <a:solidFill>
                  <a:schemeClr val="bg1"/>
                </a:solidFill>
              </a:rPr>
              <a:t>launch </a:t>
            </a:r>
            <a:r>
              <a:rPr lang="en-US" b="1" dirty="0">
                <a:solidFill>
                  <a:schemeClr val="bg1"/>
                </a:solidFill>
              </a:rPr>
              <a:t>Mars Orbit Mission with Mangalyaan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826596" y="3863923"/>
            <a:ext cx="2706965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 smtClean="0">
                <a:solidFill>
                  <a:srgbClr val="597382"/>
                </a:solidFill>
              </a:rPr>
              <a:t>India’s most-advanced communication satellite </a:t>
            </a:r>
            <a:r>
              <a:rPr lang="en-IN" sz="2000" b="1" dirty="0">
                <a:solidFill>
                  <a:srgbClr val="597382"/>
                </a:solidFill>
              </a:rPr>
              <a:t>GSAT 11 </a:t>
            </a:r>
            <a:r>
              <a:rPr lang="en-IN" sz="2000" dirty="0" smtClean="0">
                <a:solidFill>
                  <a:srgbClr val="597382"/>
                </a:solidFill>
              </a:rPr>
              <a:t>&amp;</a:t>
            </a:r>
            <a:r>
              <a:rPr lang="en-IN" sz="2000" b="1" dirty="0" smtClean="0">
                <a:solidFill>
                  <a:srgbClr val="597382"/>
                </a:solidFill>
              </a:rPr>
              <a:t> </a:t>
            </a:r>
            <a:r>
              <a:rPr lang="en-IN" sz="2000" dirty="0" smtClean="0">
                <a:solidFill>
                  <a:srgbClr val="597382"/>
                </a:solidFill>
              </a:rPr>
              <a:t>multi-band satellite </a:t>
            </a:r>
            <a:r>
              <a:rPr lang="en-IN" sz="2000" b="1" dirty="0" smtClean="0">
                <a:solidFill>
                  <a:srgbClr val="597382"/>
                </a:solidFill>
              </a:rPr>
              <a:t>GSAT-29 </a:t>
            </a:r>
            <a:r>
              <a:rPr lang="en-IN" dirty="0" smtClean="0">
                <a:solidFill>
                  <a:srgbClr val="597382"/>
                </a:solidFill>
              </a:rPr>
              <a:t>launched to increase Hi-speed communication and broadband facilities</a:t>
            </a:r>
          </a:p>
        </p:txBody>
      </p:sp>
      <p:sp>
        <p:nvSpPr>
          <p:cNvPr id="10" name="Oval 9"/>
          <p:cNvSpPr/>
          <p:nvPr/>
        </p:nvSpPr>
        <p:spPr>
          <a:xfrm>
            <a:off x="4784078" y="1233322"/>
            <a:ext cx="2567572" cy="2447088"/>
          </a:xfrm>
          <a:prstGeom prst="ellipse">
            <a:avLst/>
          </a:prstGeom>
          <a:solidFill>
            <a:srgbClr val="5973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Oval 10"/>
          <p:cNvSpPr/>
          <p:nvPr/>
        </p:nvSpPr>
        <p:spPr>
          <a:xfrm>
            <a:off x="4818186" y="1828368"/>
            <a:ext cx="1101150" cy="1132837"/>
          </a:xfrm>
          <a:prstGeom prst="ellipse">
            <a:avLst/>
          </a:prstGeom>
          <a:solidFill>
            <a:schemeClr val="bg1"/>
          </a:solidFill>
          <a:ln w="28575">
            <a:solidFill>
              <a:srgbClr val="5973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2025" y="1956869"/>
            <a:ext cx="737507" cy="712800"/>
          </a:xfrm>
          <a:prstGeom prst="rect">
            <a:avLst/>
          </a:prstGeom>
        </p:spPr>
      </p:pic>
      <p:sp>
        <p:nvSpPr>
          <p:cNvPr id="30" name="Rectangle 29"/>
          <p:cNvSpPr/>
          <p:nvPr/>
        </p:nvSpPr>
        <p:spPr>
          <a:xfrm>
            <a:off x="5452414" y="3935705"/>
            <a:ext cx="2620335" cy="2015817"/>
          </a:xfrm>
          <a:prstGeom prst="rect">
            <a:avLst/>
          </a:prstGeom>
          <a:noFill/>
          <a:ln w="28575">
            <a:solidFill>
              <a:srgbClr val="5973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1" name="Rectangle 30"/>
          <p:cNvSpPr/>
          <p:nvPr/>
        </p:nvSpPr>
        <p:spPr>
          <a:xfrm>
            <a:off x="806824" y="3904264"/>
            <a:ext cx="2746510" cy="2047258"/>
          </a:xfrm>
          <a:prstGeom prst="rect">
            <a:avLst/>
          </a:prstGeom>
          <a:noFill/>
          <a:ln w="28575">
            <a:solidFill>
              <a:srgbClr val="5973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5144" y="3363289"/>
            <a:ext cx="1338962" cy="3199004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5777553" y="1515511"/>
            <a:ext cx="135814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ISRO sets a World Record by </a:t>
            </a:r>
            <a:r>
              <a:rPr lang="en-US" sz="1600" dirty="0" smtClean="0">
                <a:solidFill>
                  <a:schemeClr val="bg1"/>
                </a:solidFill>
              </a:rPr>
              <a:t>launching</a:t>
            </a:r>
          </a:p>
          <a:p>
            <a:pPr algn="ctr"/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104 </a:t>
            </a:r>
            <a:r>
              <a:rPr lang="en-US" b="1" dirty="0" smtClean="0">
                <a:solidFill>
                  <a:schemeClr val="bg1"/>
                </a:solidFill>
              </a:rPr>
              <a:t>Satellites </a:t>
            </a:r>
            <a:r>
              <a:rPr lang="en-US" b="1" dirty="0">
                <a:solidFill>
                  <a:schemeClr val="bg1"/>
                </a:solidFill>
              </a:rPr>
              <a:t>in a single </a:t>
            </a:r>
            <a:r>
              <a:rPr lang="en-US" b="1" dirty="0" smtClean="0">
                <a:solidFill>
                  <a:schemeClr val="bg1"/>
                </a:solidFill>
              </a:rPr>
              <a:t>flight</a:t>
            </a:r>
            <a:endParaRPr lang="en-IN" sz="1100" dirty="0">
              <a:solidFill>
                <a:schemeClr val="bg1"/>
              </a:solidFill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82896" y="138366"/>
            <a:ext cx="1399553" cy="338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220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025"/>
            <a:ext cx="12192000" cy="6858000"/>
          </a:xfrm>
          <a:prstGeom prst="rect">
            <a:avLst/>
          </a:prstGeom>
          <a:solidFill>
            <a:srgbClr val="8FA1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/>
          <p:cNvSpPr/>
          <p:nvPr/>
        </p:nvSpPr>
        <p:spPr>
          <a:xfrm>
            <a:off x="209549" y="922793"/>
            <a:ext cx="11772900" cy="57138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" name="Right Triangle 5"/>
          <p:cNvSpPr/>
          <p:nvPr/>
        </p:nvSpPr>
        <p:spPr>
          <a:xfrm rot="16200000">
            <a:off x="7522371" y="597735"/>
            <a:ext cx="323850" cy="32385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/>
          <p:cNvSpPr txBox="1"/>
          <p:nvPr/>
        </p:nvSpPr>
        <p:spPr>
          <a:xfrm>
            <a:off x="324931" y="169459"/>
            <a:ext cx="61553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WORLD SEES A NEW INDIA</a:t>
            </a:r>
            <a:endParaRPr lang="en-IN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24931" y="998696"/>
            <a:ext cx="7115175" cy="132343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IN" sz="4000" b="1" dirty="0" smtClean="0">
                <a:solidFill>
                  <a:srgbClr val="8FA1AB"/>
                </a:solidFill>
              </a:rPr>
              <a:t>India </a:t>
            </a:r>
            <a:r>
              <a:rPr lang="en-IN" sz="4000" b="1" dirty="0">
                <a:solidFill>
                  <a:srgbClr val="8FA1AB"/>
                </a:solidFill>
              </a:rPr>
              <a:t>leading the Global Shift towards Renewable Energy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272584" y="6275987"/>
            <a:ext cx="16146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8FA1AB"/>
                </a:solidFill>
              </a:rPr>
              <a:t>As on 1</a:t>
            </a:r>
            <a:r>
              <a:rPr lang="en-US" sz="1000" b="1" baseline="30000" dirty="0" smtClean="0">
                <a:solidFill>
                  <a:srgbClr val="8FA1AB"/>
                </a:solidFill>
              </a:rPr>
              <a:t>st</a:t>
            </a:r>
            <a:r>
              <a:rPr lang="en-US" sz="1000" b="1" dirty="0" smtClean="0">
                <a:solidFill>
                  <a:srgbClr val="8FA1AB"/>
                </a:solidFill>
              </a:rPr>
              <a:t> January, 2019</a:t>
            </a:r>
            <a:endParaRPr lang="en-IN" sz="1000" b="1" dirty="0">
              <a:solidFill>
                <a:srgbClr val="8FA1AB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585694"/>
            <a:ext cx="4133849" cy="25808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6326" y="5631418"/>
            <a:ext cx="5095496" cy="101909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41535" y="2529015"/>
            <a:ext cx="6972264" cy="1432603"/>
          </a:xfrm>
          <a:prstGeom prst="rect">
            <a:avLst/>
          </a:prstGeom>
          <a:solidFill>
            <a:srgbClr val="8FA1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TextBox 21"/>
          <p:cNvSpPr txBox="1"/>
          <p:nvPr/>
        </p:nvSpPr>
        <p:spPr>
          <a:xfrm>
            <a:off x="584887" y="2568567"/>
            <a:ext cx="67334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chemeClr val="bg1"/>
                </a:solidFill>
              </a:rPr>
              <a:t>India’s </a:t>
            </a:r>
            <a:r>
              <a:rPr lang="en-IN" sz="2000" dirty="0" smtClean="0">
                <a:solidFill>
                  <a:schemeClr val="bg1"/>
                </a:solidFill>
              </a:rPr>
              <a:t>Standing </a:t>
            </a:r>
            <a:r>
              <a:rPr lang="en-IN" sz="2000" dirty="0">
                <a:solidFill>
                  <a:schemeClr val="bg1"/>
                </a:solidFill>
              </a:rPr>
              <a:t>in Global Renewable Energy Installed Capacity</a:t>
            </a:r>
          </a:p>
        </p:txBody>
      </p:sp>
      <p:sp>
        <p:nvSpPr>
          <p:cNvPr id="12" name="Rectangle 11"/>
          <p:cNvSpPr/>
          <p:nvPr/>
        </p:nvSpPr>
        <p:spPr>
          <a:xfrm>
            <a:off x="584887" y="3008292"/>
            <a:ext cx="2183027" cy="8056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8" name="Rectangle 27"/>
          <p:cNvSpPr/>
          <p:nvPr/>
        </p:nvSpPr>
        <p:spPr>
          <a:xfrm>
            <a:off x="2837125" y="3005078"/>
            <a:ext cx="2183027" cy="8056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9" name="Rectangle 28"/>
          <p:cNvSpPr/>
          <p:nvPr/>
        </p:nvSpPr>
        <p:spPr>
          <a:xfrm>
            <a:off x="5089363" y="3007222"/>
            <a:ext cx="2183027" cy="8056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5541" y="3072715"/>
            <a:ext cx="672574" cy="67257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8359" y="3288075"/>
            <a:ext cx="470763" cy="47007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3743" y="3103119"/>
            <a:ext cx="624210" cy="624210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7755366" y="3280819"/>
            <a:ext cx="40639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 smtClean="0">
                <a:solidFill>
                  <a:srgbClr val="597382"/>
                </a:solidFill>
              </a:rPr>
              <a:t>Renewable </a:t>
            </a:r>
            <a:r>
              <a:rPr lang="en-IN" sz="2000" b="1" dirty="0">
                <a:solidFill>
                  <a:srgbClr val="597382"/>
                </a:solidFill>
              </a:rPr>
              <a:t>energy installed capacity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011333" y="3285455"/>
            <a:ext cx="7153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 smtClean="0">
                <a:solidFill>
                  <a:srgbClr val="597382"/>
                </a:solidFill>
              </a:rPr>
              <a:t>4</a:t>
            </a:r>
            <a:r>
              <a:rPr lang="en-IN" sz="3200" b="1" baseline="30000" dirty="0" smtClean="0">
                <a:solidFill>
                  <a:srgbClr val="597382"/>
                </a:solidFill>
              </a:rPr>
              <a:t>th</a:t>
            </a:r>
            <a:endParaRPr lang="en-IN" sz="3200" b="1" dirty="0">
              <a:solidFill>
                <a:srgbClr val="597382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669766" y="3002495"/>
            <a:ext cx="1398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597382"/>
                </a:solidFill>
              </a:rPr>
              <a:t>Wind Power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3272615" y="3289571"/>
            <a:ext cx="7153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 smtClean="0">
                <a:solidFill>
                  <a:srgbClr val="597382"/>
                </a:solidFill>
              </a:rPr>
              <a:t>5</a:t>
            </a:r>
            <a:r>
              <a:rPr lang="en-IN" sz="3200" b="1" baseline="30000" dirty="0" smtClean="0">
                <a:solidFill>
                  <a:srgbClr val="597382"/>
                </a:solidFill>
              </a:rPr>
              <a:t>th</a:t>
            </a:r>
            <a:endParaRPr lang="en-IN" sz="3200" b="1" dirty="0">
              <a:solidFill>
                <a:srgbClr val="597382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2931048" y="3006611"/>
            <a:ext cx="1398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 smtClean="0">
                <a:solidFill>
                  <a:srgbClr val="597382"/>
                </a:solidFill>
              </a:rPr>
              <a:t>Solar </a:t>
            </a:r>
            <a:r>
              <a:rPr lang="en-IN" dirty="0">
                <a:solidFill>
                  <a:srgbClr val="597382"/>
                </a:solidFill>
              </a:rPr>
              <a:t>Power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5467995" y="3293688"/>
            <a:ext cx="7153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 smtClean="0">
                <a:solidFill>
                  <a:srgbClr val="597382"/>
                </a:solidFill>
              </a:rPr>
              <a:t>5</a:t>
            </a:r>
            <a:r>
              <a:rPr lang="en-IN" sz="3200" b="1" baseline="30000" dirty="0" smtClean="0">
                <a:solidFill>
                  <a:srgbClr val="597382"/>
                </a:solidFill>
              </a:rPr>
              <a:t>th</a:t>
            </a:r>
            <a:endParaRPr lang="en-IN" sz="3200" b="1" dirty="0">
              <a:solidFill>
                <a:srgbClr val="597382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5060526" y="3010728"/>
            <a:ext cx="1988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597382"/>
                </a:solidFill>
              </a:rPr>
              <a:t>Renewable Energy</a:t>
            </a:r>
          </a:p>
        </p:txBody>
      </p:sp>
      <p:cxnSp>
        <p:nvCxnSpPr>
          <p:cNvPr id="24" name="Straight Connector 23"/>
          <p:cNvCxnSpPr/>
          <p:nvPr/>
        </p:nvCxnSpPr>
        <p:spPr>
          <a:xfrm>
            <a:off x="8602474" y="4744995"/>
            <a:ext cx="0" cy="106268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9088589" y="5033319"/>
            <a:ext cx="626076" cy="774357"/>
          </a:xfrm>
          <a:prstGeom prst="rect">
            <a:avLst/>
          </a:prstGeom>
          <a:solidFill>
            <a:srgbClr val="EF48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EF4846"/>
              </a:solidFill>
            </a:endParaRPr>
          </a:p>
        </p:txBody>
      </p:sp>
      <p:cxnSp>
        <p:nvCxnSpPr>
          <p:cNvPr id="41" name="Straight Connector 40"/>
          <p:cNvCxnSpPr/>
          <p:nvPr/>
        </p:nvCxnSpPr>
        <p:spPr>
          <a:xfrm flipH="1">
            <a:off x="8602474" y="5807676"/>
            <a:ext cx="289164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4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80704" y="5089694"/>
            <a:ext cx="441846" cy="693432"/>
          </a:xfrm>
          <a:prstGeom prst="rect">
            <a:avLst/>
          </a:prstGeom>
        </p:spPr>
      </p:pic>
      <p:sp>
        <p:nvSpPr>
          <p:cNvPr id="44" name="Rectangle 43"/>
          <p:cNvSpPr/>
          <p:nvPr/>
        </p:nvSpPr>
        <p:spPr>
          <a:xfrm>
            <a:off x="10180105" y="4230127"/>
            <a:ext cx="626076" cy="1573428"/>
          </a:xfrm>
          <a:prstGeom prst="rect">
            <a:avLst/>
          </a:prstGeom>
          <a:solidFill>
            <a:srgbClr val="348E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EF4846"/>
              </a:solidFill>
            </a:endParaRPr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03491" y="4736935"/>
            <a:ext cx="388200" cy="609240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03491" y="4265810"/>
            <a:ext cx="388200" cy="609240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11730" y="5194689"/>
            <a:ext cx="388200" cy="609240"/>
          </a:xfrm>
          <a:prstGeom prst="rect">
            <a:avLst/>
          </a:prstGeom>
        </p:spPr>
      </p:pic>
      <p:sp>
        <p:nvSpPr>
          <p:cNvPr id="48" name="TextBox 47"/>
          <p:cNvSpPr txBox="1"/>
          <p:nvPr/>
        </p:nvSpPr>
        <p:spPr>
          <a:xfrm>
            <a:off x="9088589" y="5848004"/>
            <a:ext cx="6716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 smtClean="0"/>
              <a:t>2014</a:t>
            </a:r>
            <a:endParaRPr lang="en-IN" sz="1600" dirty="0"/>
          </a:p>
        </p:txBody>
      </p:sp>
      <p:sp>
        <p:nvSpPr>
          <p:cNvPr id="49" name="TextBox 48"/>
          <p:cNvSpPr txBox="1"/>
          <p:nvPr/>
        </p:nvSpPr>
        <p:spPr>
          <a:xfrm>
            <a:off x="10013468" y="5849756"/>
            <a:ext cx="9593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 smtClean="0"/>
              <a:t>Oct 2018</a:t>
            </a:r>
            <a:endParaRPr lang="en-IN" sz="1600" dirty="0"/>
          </a:p>
        </p:txBody>
      </p:sp>
      <p:sp>
        <p:nvSpPr>
          <p:cNvPr id="50" name="TextBox 49"/>
          <p:cNvSpPr txBox="1"/>
          <p:nvPr/>
        </p:nvSpPr>
        <p:spPr>
          <a:xfrm>
            <a:off x="8791870" y="4649257"/>
            <a:ext cx="13363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srgbClr val="EF4846"/>
                </a:solidFill>
              </a:rPr>
              <a:t>35.51 GW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9854886" y="3802611"/>
            <a:ext cx="12764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 smtClean="0">
                <a:solidFill>
                  <a:srgbClr val="348EA9"/>
                </a:solidFill>
              </a:rPr>
              <a:t>73.35 GW</a:t>
            </a:r>
            <a:endParaRPr lang="en-IN" sz="2000" b="1" dirty="0">
              <a:solidFill>
                <a:srgbClr val="348EA9"/>
              </a:solidFill>
            </a:endParaRPr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205" y="4378760"/>
            <a:ext cx="827549" cy="827549"/>
          </a:xfrm>
          <a:prstGeom prst="rect">
            <a:avLst/>
          </a:prstGeom>
        </p:spPr>
      </p:pic>
      <p:sp>
        <p:nvSpPr>
          <p:cNvPr id="53" name="TextBox 52"/>
          <p:cNvSpPr txBox="1"/>
          <p:nvPr/>
        </p:nvSpPr>
        <p:spPr>
          <a:xfrm>
            <a:off x="1273844" y="4416741"/>
            <a:ext cx="57650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rgbClr val="597382"/>
                </a:solidFill>
              </a:rPr>
              <a:t>In last 4 years, Govt. has invested </a:t>
            </a:r>
            <a:r>
              <a:rPr lang="en-IN" sz="2400" b="1" dirty="0">
                <a:solidFill>
                  <a:srgbClr val="597382"/>
                </a:solidFill>
              </a:rPr>
              <a:t>over </a:t>
            </a:r>
            <a:endParaRPr lang="en-IN" sz="2400" b="1" dirty="0" smtClean="0">
              <a:solidFill>
                <a:srgbClr val="597382"/>
              </a:solidFill>
            </a:endParaRPr>
          </a:p>
          <a:p>
            <a:r>
              <a:rPr lang="en-IN" sz="2400" b="1" dirty="0" smtClean="0">
                <a:solidFill>
                  <a:srgbClr val="597382"/>
                </a:solidFill>
              </a:rPr>
              <a:t>USD $40 </a:t>
            </a:r>
            <a:r>
              <a:rPr lang="en-IN" sz="2400" b="1" dirty="0">
                <a:solidFill>
                  <a:srgbClr val="597382"/>
                </a:solidFill>
              </a:rPr>
              <a:t>billion in green energy space</a:t>
            </a:r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82896" y="138366"/>
            <a:ext cx="1399553" cy="338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408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over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2934" y="151106"/>
            <a:ext cx="1572548" cy="380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638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0BB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/>
          <p:cNvSpPr/>
          <p:nvPr/>
        </p:nvSpPr>
        <p:spPr>
          <a:xfrm>
            <a:off x="209550" y="904875"/>
            <a:ext cx="11772900" cy="5724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ight Triangle 5"/>
          <p:cNvSpPr/>
          <p:nvPr/>
        </p:nvSpPr>
        <p:spPr>
          <a:xfrm rot="16200000">
            <a:off x="7538847" y="589189"/>
            <a:ext cx="323850" cy="32385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/>
          <p:cNvSpPr txBox="1"/>
          <p:nvPr/>
        </p:nvSpPr>
        <p:spPr>
          <a:xfrm>
            <a:off x="324931" y="169459"/>
            <a:ext cx="49869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PUTTING FARMERS FIRST</a:t>
            </a:r>
            <a:endParaRPr lang="en-IN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24931" y="998696"/>
            <a:ext cx="7115175" cy="132343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US" sz="4000" b="1" dirty="0" smtClean="0">
                <a:solidFill>
                  <a:srgbClr val="60BB46"/>
                </a:solidFill>
              </a:rPr>
              <a:t>Multi-faceted </a:t>
            </a:r>
            <a:r>
              <a:rPr lang="en-US" sz="4000" b="1" dirty="0">
                <a:solidFill>
                  <a:srgbClr val="60BB46"/>
                </a:solidFill>
              </a:rPr>
              <a:t>Focus on Doubling </a:t>
            </a:r>
          </a:p>
          <a:p>
            <a:r>
              <a:rPr lang="en-US" sz="4000" b="1" dirty="0">
                <a:solidFill>
                  <a:srgbClr val="60BB46"/>
                </a:solidFill>
              </a:rPr>
              <a:t>Farmers’ Incomes</a:t>
            </a:r>
            <a:endParaRPr lang="en-IN" sz="4000" b="1" dirty="0">
              <a:solidFill>
                <a:srgbClr val="60BB46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584744"/>
            <a:ext cx="4133849" cy="258270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367481" y="2994447"/>
            <a:ext cx="406125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/>
              <a:t>Special focus on irrigation with the aim of</a:t>
            </a:r>
          </a:p>
          <a:p>
            <a:r>
              <a:rPr lang="en-US" sz="1700" b="1" dirty="0">
                <a:solidFill>
                  <a:srgbClr val="008C46"/>
                </a:solidFill>
              </a:rPr>
              <a:t>“Per Drop More Crop”</a:t>
            </a:r>
            <a:endParaRPr lang="en-IN" sz="1700" b="1" dirty="0">
              <a:solidFill>
                <a:srgbClr val="008C46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367480" y="3878723"/>
            <a:ext cx="406125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/>
              <a:t>Provision of quality </a:t>
            </a:r>
            <a:r>
              <a:rPr lang="en-US" sz="1700" b="1" dirty="0">
                <a:solidFill>
                  <a:srgbClr val="60BB46"/>
                </a:solidFill>
              </a:rPr>
              <a:t>seeds and nutrients </a:t>
            </a:r>
          </a:p>
          <a:p>
            <a:r>
              <a:rPr lang="en-US" sz="1700" dirty="0"/>
              <a:t>based on soil health of each field</a:t>
            </a:r>
            <a:endParaRPr lang="en-IN" sz="1700" b="1" dirty="0">
              <a:solidFill>
                <a:srgbClr val="008C46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367479" y="4762999"/>
            <a:ext cx="4250725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/>
              <a:t>Large investments in </a:t>
            </a:r>
            <a:r>
              <a:rPr lang="en-US" sz="1700" b="1" dirty="0">
                <a:solidFill>
                  <a:srgbClr val="008C46"/>
                </a:solidFill>
              </a:rPr>
              <a:t>Warehousing and Cold </a:t>
            </a:r>
            <a:r>
              <a:rPr lang="en-US" sz="1700" b="1" dirty="0" smtClean="0">
                <a:solidFill>
                  <a:srgbClr val="008C46"/>
                </a:solidFill>
              </a:rPr>
              <a:t>Chains </a:t>
            </a:r>
            <a:r>
              <a:rPr lang="en-US" sz="1700" b="1" dirty="0">
                <a:solidFill>
                  <a:srgbClr val="008C46"/>
                </a:solidFill>
              </a:rPr>
              <a:t>to</a:t>
            </a:r>
            <a:r>
              <a:rPr lang="en-US" sz="1700" dirty="0"/>
              <a:t> prevent post-harvest crop losses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342764" y="5627066"/>
            <a:ext cx="4250725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/>
              <a:t>Promotion of value addition through </a:t>
            </a:r>
            <a:r>
              <a:rPr lang="en-US" sz="1700" b="1" dirty="0">
                <a:solidFill>
                  <a:srgbClr val="60BB46"/>
                </a:solidFill>
              </a:rPr>
              <a:t>food</a:t>
            </a:r>
          </a:p>
          <a:p>
            <a:r>
              <a:rPr lang="en-US" sz="1700" b="1" dirty="0">
                <a:solidFill>
                  <a:srgbClr val="60BB46"/>
                </a:solidFill>
              </a:rPr>
              <a:t>processing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793829" y="3474893"/>
            <a:ext cx="4953327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/>
              <a:t>Creation of a National Farm Market, removing </a:t>
            </a:r>
            <a:r>
              <a:rPr lang="en-US" sz="1700" dirty="0" smtClean="0"/>
              <a:t>distortions </a:t>
            </a:r>
            <a:r>
              <a:rPr lang="en-US" sz="1700" dirty="0"/>
              <a:t>and e-platform across </a:t>
            </a:r>
            <a:r>
              <a:rPr lang="en-US" sz="1700" b="1" dirty="0">
                <a:solidFill>
                  <a:srgbClr val="008C46"/>
                </a:solidFill>
              </a:rPr>
              <a:t>585 Stations</a:t>
            </a:r>
            <a:endParaRPr lang="en-IN" sz="1700" b="1" dirty="0">
              <a:solidFill>
                <a:srgbClr val="008C46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793828" y="4332297"/>
            <a:ext cx="4953327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/>
              <a:t>Introduction of a </a:t>
            </a:r>
            <a:r>
              <a:rPr lang="en-US" sz="1700" b="1" dirty="0">
                <a:solidFill>
                  <a:srgbClr val="60BB46"/>
                </a:solidFill>
              </a:rPr>
              <a:t>New Crop Insurance </a:t>
            </a:r>
            <a:r>
              <a:rPr lang="en-US" sz="1700" b="1" dirty="0" smtClean="0">
                <a:solidFill>
                  <a:srgbClr val="60BB46"/>
                </a:solidFill>
              </a:rPr>
              <a:t>Scheme</a:t>
            </a:r>
          </a:p>
          <a:p>
            <a:r>
              <a:rPr lang="en-US" sz="1700" dirty="0" smtClean="0"/>
              <a:t>to </a:t>
            </a:r>
            <a:r>
              <a:rPr lang="en-US" sz="1700" dirty="0"/>
              <a:t>mitigate risks at an affordable cost</a:t>
            </a:r>
            <a:endParaRPr lang="en-IN" sz="1700" b="1" dirty="0">
              <a:solidFill>
                <a:srgbClr val="008C46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793827" y="5187814"/>
            <a:ext cx="4953327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/>
              <a:t>Promotion of ancillary activities like </a:t>
            </a:r>
            <a:r>
              <a:rPr lang="en-US" sz="1700" b="1" dirty="0">
                <a:solidFill>
                  <a:srgbClr val="008C46"/>
                </a:solidFill>
              </a:rPr>
              <a:t>poultry, </a:t>
            </a:r>
            <a:r>
              <a:rPr lang="en-US" sz="1700" b="1" dirty="0" smtClean="0">
                <a:solidFill>
                  <a:srgbClr val="008C46"/>
                </a:solidFill>
              </a:rPr>
              <a:t>beekeeping </a:t>
            </a:r>
            <a:r>
              <a:rPr lang="en-US" sz="1700" b="1" dirty="0">
                <a:solidFill>
                  <a:srgbClr val="008C46"/>
                </a:solidFill>
              </a:rPr>
              <a:t>and fisheries</a:t>
            </a:r>
            <a:endParaRPr lang="en-IN" sz="1700" b="1" dirty="0">
              <a:solidFill>
                <a:srgbClr val="008C46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0272584" y="6275987"/>
            <a:ext cx="16146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60BB46"/>
                </a:solidFill>
              </a:rPr>
              <a:t>As on </a:t>
            </a:r>
            <a:r>
              <a:rPr lang="en-US" sz="1000" b="1" dirty="0" smtClean="0">
                <a:solidFill>
                  <a:srgbClr val="60BB46"/>
                </a:solidFill>
              </a:rPr>
              <a:t>1</a:t>
            </a:r>
            <a:r>
              <a:rPr lang="en-US" sz="1000" b="1" baseline="30000" dirty="0" smtClean="0">
                <a:solidFill>
                  <a:srgbClr val="60BB46"/>
                </a:solidFill>
              </a:rPr>
              <a:t>st</a:t>
            </a:r>
            <a:r>
              <a:rPr lang="en-US" sz="1000" b="1" dirty="0" smtClean="0">
                <a:solidFill>
                  <a:srgbClr val="60BB46"/>
                </a:solidFill>
              </a:rPr>
              <a:t> January 2019</a:t>
            </a:r>
            <a:endParaRPr lang="en-IN" sz="1000" b="1" dirty="0">
              <a:solidFill>
                <a:srgbClr val="60BB46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299" y="2990807"/>
            <a:ext cx="758306" cy="66639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001" y="3878723"/>
            <a:ext cx="777604" cy="68334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6897" y="4762999"/>
            <a:ext cx="783062" cy="68814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6897" y="5627066"/>
            <a:ext cx="765708" cy="672895"/>
          </a:xfrm>
          <a:prstGeom prst="rect">
            <a:avLst/>
          </a:prstGeom>
        </p:spPr>
      </p:pic>
      <p:cxnSp>
        <p:nvCxnSpPr>
          <p:cNvPr id="22" name="Straight Connector 21"/>
          <p:cNvCxnSpPr/>
          <p:nvPr/>
        </p:nvCxnSpPr>
        <p:spPr>
          <a:xfrm>
            <a:off x="5662216" y="3032416"/>
            <a:ext cx="0" cy="3243571"/>
          </a:xfrm>
          <a:prstGeom prst="line">
            <a:avLst/>
          </a:prstGeom>
          <a:ln w="12700">
            <a:solidFill>
              <a:srgbClr val="60BB4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0566" y="3451147"/>
            <a:ext cx="771821" cy="678267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50566" y="4311744"/>
            <a:ext cx="733712" cy="644778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51784" y="5168185"/>
            <a:ext cx="763200" cy="670691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582896" y="138366"/>
            <a:ext cx="1399553" cy="338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683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over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2934" y="151106"/>
            <a:ext cx="1572548" cy="380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106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0BB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/>
          <p:cNvSpPr/>
          <p:nvPr/>
        </p:nvSpPr>
        <p:spPr>
          <a:xfrm>
            <a:off x="213195" y="904875"/>
            <a:ext cx="11772900" cy="5724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ight Triangle 5"/>
          <p:cNvSpPr/>
          <p:nvPr/>
        </p:nvSpPr>
        <p:spPr>
          <a:xfrm rot="16200000">
            <a:off x="7538847" y="589189"/>
            <a:ext cx="323850" cy="32385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/>
          <p:cNvSpPr/>
          <p:nvPr/>
        </p:nvSpPr>
        <p:spPr>
          <a:xfrm>
            <a:off x="324931" y="998696"/>
            <a:ext cx="7115175" cy="120032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US" sz="3600" b="1" dirty="0">
                <a:solidFill>
                  <a:srgbClr val="60BB46"/>
                </a:solidFill>
              </a:rPr>
              <a:t>Record Budgetary Allocation for </a:t>
            </a:r>
          </a:p>
          <a:p>
            <a:r>
              <a:rPr lang="en-US" sz="3600" b="1" dirty="0">
                <a:solidFill>
                  <a:srgbClr val="60BB46"/>
                </a:solidFill>
              </a:rPr>
              <a:t>Record Outcomes</a:t>
            </a:r>
            <a:endParaRPr lang="en-IN" sz="3600" b="1" dirty="0">
              <a:solidFill>
                <a:srgbClr val="60BB46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584744"/>
            <a:ext cx="4133849" cy="258270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0272584" y="6275987"/>
            <a:ext cx="16146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60BB46"/>
                </a:solidFill>
              </a:rPr>
              <a:t>As on 1</a:t>
            </a:r>
            <a:r>
              <a:rPr lang="en-US" sz="1000" b="1" baseline="30000" dirty="0">
                <a:solidFill>
                  <a:srgbClr val="60BB46"/>
                </a:solidFill>
              </a:rPr>
              <a:t>st</a:t>
            </a:r>
            <a:r>
              <a:rPr lang="en-US" sz="1000" b="1" dirty="0">
                <a:solidFill>
                  <a:srgbClr val="60BB46"/>
                </a:solidFill>
              </a:rPr>
              <a:t> January 2019</a:t>
            </a:r>
            <a:endParaRPr lang="en-IN" sz="1000" b="1" dirty="0">
              <a:solidFill>
                <a:srgbClr val="60BB46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398493" y="3748213"/>
            <a:ext cx="24964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Farm Credit Target raised </a:t>
            </a:r>
            <a:r>
              <a:rPr lang="en-US" sz="1600" dirty="0" smtClean="0"/>
              <a:t>to </a:t>
            </a:r>
          </a:p>
          <a:p>
            <a:pPr algn="ctr"/>
            <a:r>
              <a:rPr lang="en-US" sz="1600" b="1" dirty="0" smtClean="0">
                <a:solidFill>
                  <a:srgbClr val="00873F"/>
                </a:solidFill>
              </a:rPr>
              <a:t>₹11 </a:t>
            </a:r>
            <a:r>
              <a:rPr lang="en-US" sz="1600" b="1" dirty="0">
                <a:solidFill>
                  <a:srgbClr val="00873F"/>
                </a:solidFill>
              </a:rPr>
              <a:t>lakh crore for 2018-19</a:t>
            </a:r>
            <a:endParaRPr lang="en-IN" sz="1600" b="1" dirty="0">
              <a:solidFill>
                <a:srgbClr val="00873F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581665" y="4968750"/>
            <a:ext cx="231332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Corpus of </a:t>
            </a:r>
            <a:r>
              <a:rPr lang="en-US" sz="1600" b="1" dirty="0">
                <a:solidFill>
                  <a:srgbClr val="289A5D"/>
                </a:solidFill>
              </a:rPr>
              <a:t>₹</a:t>
            </a:r>
            <a:r>
              <a:rPr lang="en-US" sz="1600" b="1" dirty="0" smtClean="0">
                <a:solidFill>
                  <a:srgbClr val="289A5D"/>
                </a:solidFill>
              </a:rPr>
              <a:t>10,000 </a:t>
            </a:r>
            <a:r>
              <a:rPr lang="en-US" sz="1600" b="1" dirty="0" err="1">
                <a:solidFill>
                  <a:srgbClr val="289A5D"/>
                </a:solidFill>
              </a:rPr>
              <a:t>cr</a:t>
            </a:r>
            <a:endParaRPr lang="en-US" sz="1600" b="1" dirty="0">
              <a:solidFill>
                <a:srgbClr val="289A5D"/>
              </a:solidFill>
            </a:endParaRPr>
          </a:p>
          <a:p>
            <a:pPr algn="ctr"/>
            <a:r>
              <a:rPr lang="en-US" sz="1600" dirty="0"/>
              <a:t>to create infrastructure </a:t>
            </a:r>
            <a:r>
              <a:rPr lang="en-US" sz="1600" dirty="0" smtClean="0"/>
              <a:t>in fishery</a:t>
            </a:r>
            <a:r>
              <a:rPr lang="en-US" sz="1600" dirty="0"/>
              <a:t>, aquaculture and animal </a:t>
            </a:r>
            <a:r>
              <a:rPr lang="en-US" sz="1600" dirty="0" smtClean="0"/>
              <a:t>husbandry </a:t>
            </a:r>
            <a:r>
              <a:rPr lang="en-US" sz="1600" dirty="0"/>
              <a:t>sectors</a:t>
            </a:r>
            <a:endParaRPr lang="en-IN" sz="1600" b="1" dirty="0">
              <a:solidFill>
                <a:srgbClr val="00873F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598895" y="5672881"/>
            <a:ext cx="26490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289A5D"/>
                </a:solidFill>
              </a:rPr>
              <a:t>Tax incentives </a:t>
            </a:r>
            <a:r>
              <a:rPr lang="en-US" sz="1600" dirty="0"/>
              <a:t>to promote </a:t>
            </a:r>
          </a:p>
          <a:p>
            <a:pPr algn="ctr"/>
            <a:r>
              <a:rPr lang="en-US" sz="1600" dirty="0"/>
              <a:t>post-harvest </a:t>
            </a:r>
            <a:r>
              <a:rPr lang="en-US" sz="1600" dirty="0" smtClean="0"/>
              <a:t>agricultural activities</a:t>
            </a:r>
            <a:endParaRPr lang="en-IN" sz="1600" b="1" dirty="0">
              <a:solidFill>
                <a:srgbClr val="00873F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862412" y="3832314"/>
            <a:ext cx="23976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289A5D"/>
                </a:solidFill>
              </a:rPr>
              <a:t>₹</a:t>
            </a:r>
            <a:r>
              <a:rPr lang="en-US" sz="1600" b="1" dirty="0" smtClean="0">
                <a:solidFill>
                  <a:srgbClr val="289A5D"/>
                </a:solidFill>
              </a:rPr>
              <a:t>2,000 </a:t>
            </a:r>
            <a:r>
              <a:rPr lang="en-US" sz="1600" dirty="0" err="1"/>
              <a:t>cr</a:t>
            </a:r>
            <a:r>
              <a:rPr lang="en-US" sz="1600" dirty="0"/>
              <a:t> for </a:t>
            </a:r>
            <a:r>
              <a:rPr lang="en-US" sz="1600" dirty="0" err="1"/>
              <a:t>Agri</a:t>
            </a:r>
            <a:r>
              <a:rPr lang="en-US" sz="1600" dirty="0"/>
              <a:t>-market infrastructure fund set up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623029" y="5173874"/>
            <a:ext cx="28118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289A5D"/>
                </a:solidFill>
              </a:rPr>
              <a:t>₹</a:t>
            </a:r>
            <a:r>
              <a:rPr lang="en-US" sz="1600" b="1" dirty="0" smtClean="0">
                <a:solidFill>
                  <a:srgbClr val="289A5D"/>
                </a:solidFill>
              </a:rPr>
              <a:t>1,290 </a:t>
            </a:r>
            <a:r>
              <a:rPr lang="en-US" sz="1600" b="1" dirty="0" err="1">
                <a:solidFill>
                  <a:srgbClr val="289A5D"/>
                </a:solidFill>
              </a:rPr>
              <a:t>cr</a:t>
            </a:r>
            <a:r>
              <a:rPr lang="en-US" sz="1600" b="1" dirty="0">
                <a:solidFill>
                  <a:srgbClr val="289A5D"/>
                </a:solidFill>
              </a:rPr>
              <a:t> </a:t>
            </a:r>
            <a:r>
              <a:rPr lang="en-US" sz="1600" dirty="0"/>
              <a:t>allocated under </a:t>
            </a:r>
          </a:p>
          <a:p>
            <a:pPr algn="ctr"/>
            <a:r>
              <a:rPr lang="en-US" sz="1600" dirty="0"/>
              <a:t>National Bamboo Mission </a:t>
            </a:r>
            <a:r>
              <a:rPr lang="en-US" sz="1600" dirty="0" smtClean="0"/>
              <a:t>to help </a:t>
            </a:r>
            <a:r>
              <a:rPr lang="en-US" sz="1600" dirty="0"/>
              <a:t>setting up </a:t>
            </a:r>
            <a:r>
              <a:rPr lang="en-US" sz="1600" dirty="0" smtClean="0"/>
              <a:t>small industries</a:t>
            </a:r>
            <a:endParaRPr lang="en-IN" sz="1600" b="1" dirty="0">
              <a:solidFill>
                <a:srgbClr val="00873F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5865" y="3188729"/>
            <a:ext cx="1598989" cy="50434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9390" y="4419914"/>
            <a:ext cx="1568168" cy="49462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35925" y="3267245"/>
            <a:ext cx="1568248" cy="49464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10055" y="4623294"/>
            <a:ext cx="1568259" cy="494650"/>
          </a:xfrm>
          <a:prstGeom prst="rect">
            <a:avLst/>
          </a:prstGeom>
        </p:spPr>
      </p:pic>
      <p:cxnSp>
        <p:nvCxnSpPr>
          <p:cNvPr id="23" name="Straight Connector 22"/>
          <p:cNvCxnSpPr/>
          <p:nvPr/>
        </p:nvCxnSpPr>
        <p:spPr>
          <a:xfrm>
            <a:off x="4021426" y="3839468"/>
            <a:ext cx="1439656" cy="160862"/>
          </a:xfrm>
          <a:prstGeom prst="line">
            <a:avLst/>
          </a:prstGeom>
          <a:ln w="19050">
            <a:solidFill>
              <a:srgbClr val="6A6A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V="1">
            <a:off x="6394945" y="3866025"/>
            <a:ext cx="1392387" cy="128515"/>
          </a:xfrm>
          <a:prstGeom prst="line">
            <a:avLst/>
          </a:prstGeom>
          <a:ln w="19050">
            <a:solidFill>
              <a:srgbClr val="6A6A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V="1">
            <a:off x="3972317" y="4700555"/>
            <a:ext cx="1464244" cy="223837"/>
          </a:xfrm>
          <a:prstGeom prst="line">
            <a:avLst/>
          </a:prstGeom>
          <a:ln w="19050">
            <a:solidFill>
              <a:srgbClr val="6A6A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6380628" y="4709666"/>
            <a:ext cx="1400625" cy="214463"/>
          </a:xfrm>
          <a:prstGeom prst="line">
            <a:avLst/>
          </a:prstGeom>
          <a:ln w="19050">
            <a:solidFill>
              <a:srgbClr val="6A6A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5912826" y="4921788"/>
            <a:ext cx="0" cy="355327"/>
          </a:xfrm>
          <a:prstGeom prst="line">
            <a:avLst/>
          </a:prstGeom>
          <a:ln w="19050">
            <a:solidFill>
              <a:srgbClr val="6A6A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4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505" y="3185842"/>
            <a:ext cx="1693232" cy="1895896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02094" y="5150746"/>
            <a:ext cx="1555881" cy="490746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82896" y="138366"/>
            <a:ext cx="1399553" cy="338785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324931" y="169459"/>
            <a:ext cx="49869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PUTTING FARMERS FIRST</a:t>
            </a:r>
            <a:endParaRPr lang="en-IN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25455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0BB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/>
          <p:cNvSpPr/>
          <p:nvPr/>
        </p:nvSpPr>
        <p:spPr>
          <a:xfrm>
            <a:off x="209550" y="904875"/>
            <a:ext cx="11772900" cy="5724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ight Triangle 5"/>
          <p:cNvSpPr/>
          <p:nvPr/>
        </p:nvSpPr>
        <p:spPr>
          <a:xfrm rot="16200000">
            <a:off x="7538847" y="589189"/>
            <a:ext cx="323850" cy="32385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/>
          <p:cNvSpPr txBox="1"/>
          <p:nvPr/>
        </p:nvSpPr>
        <p:spPr>
          <a:xfrm>
            <a:off x="324931" y="169459"/>
            <a:ext cx="49869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PUTTING FARMERS FIRST</a:t>
            </a:r>
            <a:endParaRPr lang="en-IN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24931" y="998696"/>
            <a:ext cx="7115175" cy="132343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US" sz="4000" b="1" dirty="0">
                <a:solidFill>
                  <a:srgbClr val="60BB46"/>
                </a:solidFill>
              </a:rPr>
              <a:t>Standing with Farmers in Times </a:t>
            </a:r>
          </a:p>
          <a:p>
            <a:r>
              <a:rPr lang="en-US" sz="4000" b="1" dirty="0">
                <a:solidFill>
                  <a:srgbClr val="60BB46"/>
                </a:solidFill>
              </a:rPr>
              <a:t>of Need</a:t>
            </a:r>
            <a:endParaRPr lang="en-IN" sz="4000" b="1" dirty="0">
              <a:solidFill>
                <a:srgbClr val="60BB46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584744"/>
            <a:ext cx="4133849" cy="258270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0272584" y="6275987"/>
            <a:ext cx="16146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60BB46"/>
                </a:solidFill>
              </a:rPr>
              <a:t>As on 1</a:t>
            </a:r>
            <a:r>
              <a:rPr lang="en-US" sz="1000" b="1" baseline="30000" dirty="0">
                <a:solidFill>
                  <a:srgbClr val="60BB46"/>
                </a:solidFill>
              </a:rPr>
              <a:t>st</a:t>
            </a:r>
            <a:r>
              <a:rPr lang="en-US" sz="1000" b="1" dirty="0">
                <a:solidFill>
                  <a:srgbClr val="60BB46"/>
                </a:solidFill>
              </a:rPr>
              <a:t> January 2019</a:t>
            </a:r>
            <a:endParaRPr lang="en-IN" sz="1000" b="1" dirty="0">
              <a:solidFill>
                <a:srgbClr val="60BB46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179806" y="3289249"/>
            <a:ext cx="75705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Relief to farmers in distress given in case of 33% and more damage to the crop; </a:t>
            </a:r>
          </a:p>
          <a:p>
            <a:r>
              <a:rPr lang="en-US" b="1" dirty="0">
                <a:solidFill>
                  <a:srgbClr val="008C46"/>
                </a:solidFill>
              </a:rPr>
              <a:t>earlier it was for 50%</a:t>
            </a:r>
            <a:endParaRPr lang="en-IN" b="1" dirty="0">
              <a:solidFill>
                <a:srgbClr val="008C46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179805" y="4134181"/>
            <a:ext cx="75705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food grains damaged due to excessive rainfall, full </a:t>
            </a:r>
            <a:r>
              <a:rPr lang="en-US" b="1" dirty="0">
                <a:solidFill>
                  <a:srgbClr val="60BB46"/>
                </a:solidFill>
              </a:rPr>
              <a:t>minimum support price </a:t>
            </a:r>
          </a:p>
          <a:p>
            <a:r>
              <a:rPr lang="en-US" b="1" dirty="0">
                <a:solidFill>
                  <a:srgbClr val="60BB46"/>
                </a:solidFill>
              </a:rPr>
              <a:t>to be paid</a:t>
            </a:r>
            <a:endParaRPr lang="en-IN" b="1" dirty="0">
              <a:solidFill>
                <a:srgbClr val="60BB46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179804" y="4952475"/>
            <a:ext cx="85535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Families of the deceased persons to be given an assistance of </a:t>
            </a:r>
            <a:r>
              <a:rPr lang="en-US" b="1" dirty="0">
                <a:solidFill>
                  <a:srgbClr val="008C46"/>
                </a:solidFill>
              </a:rPr>
              <a:t>₹</a:t>
            </a:r>
            <a:r>
              <a:rPr lang="en-US" b="1" dirty="0" smtClean="0">
                <a:solidFill>
                  <a:srgbClr val="008C46"/>
                </a:solidFill>
              </a:rPr>
              <a:t>4 </a:t>
            </a:r>
            <a:r>
              <a:rPr lang="en-US" b="1" dirty="0">
                <a:solidFill>
                  <a:srgbClr val="008C46"/>
                </a:solidFill>
              </a:rPr>
              <a:t>lakhs, </a:t>
            </a:r>
            <a:endParaRPr lang="en-US" b="1" dirty="0" smtClean="0">
              <a:solidFill>
                <a:srgbClr val="008C46"/>
              </a:solidFill>
            </a:endParaRPr>
          </a:p>
          <a:p>
            <a:r>
              <a:rPr lang="en-US" b="1" dirty="0" smtClean="0">
                <a:solidFill>
                  <a:srgbClr val="008C46"/>
                </a:solidFill>
              </a:rPr>
              <a:t>up </a:t>
            </a:r>
            <a:r>
              <a:rPr lang="en-US" b="1" dirty="0">
                <a:solidFill>
                  <a:srgbClr val="008C46"/>
                </a:solidFill>
              </a:rPr>
              <a:t>from ₹</a:t>
            </a:r>
            <a:r>
              <a:rPr lang="en-US" b="1" dirty="0" smtClean="0">
                <a:solidFill>
                  <a:srgbClr val="008C46"/>
                </a:solidFill>
              </a:rPr>
              <a:t>2.5 </a:t>
            </a:r>
            <a:r>
              <a:rPr lang="en-US" b="1" dirty="0">
                <a:solidFill>
                  <a:srgbClr val="008C46"/>
                </a:solidFill>
              </a:rPr>
              <a:t>lakhs</a:t>
            </a:r>
            <a:endParaRPr lang="en-IN" b="1" dirty="0">
              <a:solidFill>
                <a:srgbClr val="008C46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179803" y="5749736"/>
            <a:ext cx="75705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82% rise in provision under SDRF* during 2015-20, as compared to 2010-15. </a:t>
            </a:r>
          </a:p>
          <a:p>
            <a:r>
              <a:rPr lang="en-US" dirty="0"/>
              <a:t>It went up to </a:t>
            </a:r>
            <a:r>
              <a:rPr lang="en-US" b="1" dirty="0">
                <a:solidFill>
                  <a:srgbClr val="60BB46"/>
                </a:solidFill>
              </a:rPr>
              <a:t>₹</a:t>
            </a:r>
            <a:r>
              <a:rPr lang="en-US" b="1" dirty="0" smtClean="0">
                <a:solidFill>
                  <a:srgbClr val="60BB46"/>
                </a:solidFill>
              </a:rPr>
              <a:t>61,220 Crore </a:t>
            </a:r>
            <a:r>
              <a:rPr lang="en-US" b="1" dirty="0">
                <a:solidFill>
                  <a:srgbClr val="60BB46"/>
                </a:solidFill>
              </a:rPr>
              <a:t>from ₹</a:t>
            </a:r>
            <a:r>
              <a:rPr lang="en-US" b="1" dirty="0" smtClean="0">
                <a:solidFill>
                  <a:srgbClr val="60BB46"/>
                </a:solidFill>
              </a:rPr>
              <a:t>33,580.93 Crore</a:t>
            </a:r>
            <a:endParaRPr lang="en-IN" b="1" dirty="0">
              <a:solidFill>
                <a:srgbClr val="60BB46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636860" y="6295850"/>
            <a:ext cx="15734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dirty="0"/>
              <a:t>*State Disaster Relief Fund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551" y="3311612"/>
            <a:ext cx="1276350" cy="302487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150" y="3320561"/>
            <a:ext cx="2015863" cy="68183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025" y="4120750"/>
            <a:ext cx="1523680" cy="69740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225" y="4921454"/>
            <a:ext cx="1551765" cy="696402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150" y="5723663"/>
            <a:ext cx="2031709" cy="669954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82896" y="138366"/>
            <a:ext cx="1399553" cy="338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380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0BB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/>
          <p:cNvSpPr/>
          <p:nvPr/>
        </p:nvSpPr>
        <p:spPr>
          <a:xfrm>
            <a:off x="209550" y="918322"/>
            <a:ext cx="11772900" cy="5724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ight Triangle 5"/>
          <p:cNvSpPr/>
          <p:nvPr/>
        </p:nvSpPr>
        <p:spPr>
          <a:xfrm rot="16200000">
            <a:off x="7538847" y="589189"/>
            <a:ext cx="323850" cy="32385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/>
          <p:cNvSpPr txBox="1"/>
          <p:nvPr/>
        </p:nvSpPr>
        <p:spPr>
          <a:xfrm>
            <a:off x="324931" y="169459"/>
            <a:ext cx="49869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PUTTING FARMERS FIRST</a:t>
            </a:r>
            <a:endParaRPr lang="en-IN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38149" y="998696"/>
            <a:ext cx="7424548" cy="132343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US" sz="4000" b="1" dirty="0">
                <a:solidFill>
                  <a:srgbClr val="60BB46"/>
                </a:solidFill>
              </a:rPr>
              <a:t>Unprecedented Support to Farmers with Record Procurement</a:t>
            </a:r>
            <a:endParaRPr lang="en-IN" sz="4000" b="1" dirty="0">
              <a:solidFill>
                <a:srgbClr val="60BB46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584744"/>
            <a:ext cx="4133849" cy="258270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0272584" y="6275987"/>
            <a:ext cx="16146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60BB46"/>
                </a:solidFill>
              </a:rPr>
              <a:t>As on 1</a:t>
            </a:r>
            <a:r>
              <a:rPr lang="en-US" sz="1000" b="1" baseline="30000" dirty="0">
                <a:solidFill>
                  <a:srgbClr val="60BB46"/>
                </a:solidFill>
              </a:rPr>
              <a:t>st</a:t>
            </a:r>
            <a:r>
              <a:rPr lang="en-US" sz="1000" b="1" dirty="0">
                <a:solidFill>
                  <a:srgbClr val="60BB46"/>
                </a:solidFill>
              </a:rPr>
              <a:t> January 2019</a:t>
            </a:r>
            <a:endParaRPr lang="en-IN" sz="1000" b="1" dirty="0">
              <a:solidFill>
                <a:srgbClr val="60BB46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58863" y="5249901"/>
            <a:ext cx="2907957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700" b="1" dirty="0">
                <a:solidFill>
                  <a:srgbClr val="60BB46"/>
                </a:solidFill>
              </a:rPr>
              <a:t>64 lakh metric </a:t>
            </a:r>
            <a:r>
              <a:rPr lang="en-US" sz="1700" b="1" dirty="0" err="1">
                <a:solidFill>
                  <a:srgbClr val="60BB46"/>
                </a:solidFill>
              </a:rPr>
              <a:t>tonnes</a:t>
            </a:r>
            <a:r>
              <a:rPr lang="en-US" sz="1700" b="1" dirty="0">
                <a:solidFill>
                  <a:srgbClr val="60BB46"/>
                </a:solidFill>
              </a:rPr>
              <a:t> </a:t>
            </a:r>
            <a:r>
              <a:rPr lang="en-US" sz="1600" dirty="0"/>
              <a:t>of Pulses and Oilseeds were procured at MSP from farmers in </a:t>
            </a:r>
            <a:r>
              <a:rPr lang="en-US" sz="1600" dirty="0" smtClean="0"/>
              <a:t>2014-18</a:t>
            </a:r>
            <a:endParaRPr lang="en-US" sz="1600" dirty="0"/>
          </a:p>
        </p:txBody>
      </p:sp>
      <p:sp>
        <p:nvSpPr>
          <p:cNvPr id="12" name="TextBox 11"/>
          <p:cNvSpPr txBox="1"/>
          <p:nvPr/>
        </p:nvSpPr>
        <p:spPr>
          <a:xfrm>
            <a:off x="4499287" y="5290241"/>
            <a:ext cx="2907957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Extent of buffer stock of Pulses </a:t>
            </a:r>
          </a:p>
          <a:p>
            <a:pPr algn="ctr"/>
            <a:r>
              <a:rPr lang="en-US" sz="1600" dirty="0"/>
              <a:t>increased from 1.5 lakh </a:t>
            </a:r>
            <a:r>
              <a:rPr lang="en-US" sz="1600" dirty="0" err="1"/>
              <a:t>tonnes</a:t>
            </a:r>
            <a:r>
              <a:rPr lang="en-US" sz="1600" dirty="0"/>
              <a:t> to </a:t>
            </a:r>
            <a:r>
              <a:rPr lang="en-US" sz="1700" b="1" dirty="0" smtClean="0">
                <a:solidFill>
                  <a:srgbClr val="60BB46"/>
                </a:solidFill>
              </a:rPr>
              <a:t>20 </a:t>
            </a:r>
            <a:r>
              <a:rPr lang="en-US" sz="1700" b="1" dirty="0">
                <a:solidFill>
                  <a:srgbClr val="60BB46"/>
                </a:solidFill>
              </a:rPr>
              <a:t>lakh </a:t>
            </a:r>
            <a:r>
              <a:rPr lang="en-US" sz="1700" b="1" dirty="0" err="1">
                <a:solidFill>
                  <a:srgbClr val="60BB46"/>
                </a:solidFill>
              </a:rPr>
              <a:t>tonnes</a:t>
            </a:r>
            <a:endParaRPr lang="en-US" sz="1700" b="1" dirty="0">
              <a:solidFill>
                <a:srgbClr val="60BB46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079946" y="5290241"/>
            <a:ext cx="290795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Record </a:t>
            </a:r>
            <a:r>
              <a:rPr lang="en-US" sz="1600" dirty="0"/>
              <a:t>procurement of </a:t>
            </a:r>
            <a:r>
              <a:rPr lang="en-US" sz="1700" b="1" dirty="0">
                <a:solidFill>
                  <a:srgbClr val="60BB46"/>
                </a:solidFill>
              </a:rPr>
              <a:t>45.43 </a:t>
            </a:r>
            <a:r>
              <a:rPr lang="en-US" sz="1700" b="1" dirty="0" smtClean="0">
                <a:solidFill>
                  <a:srgbClr val="60BB46"/>
                </a:solidFill>
              </a:rPr>
              <a:t>lakh metric </a:t>
            </a:r>
            <a:r>
              <a:rPr lang="en-US" sz="1700" b="1" dirty="0" err="1" smtClean="0">
                <a:solidFill>
                  <a:srgbClr val="60BB46"/>
                </a:solidFill>
              </a:rPr>
              <a:t>tonnes</a:t>
            </a:r>
            <a:r>
              <a:rPr lang="en-US" sz="1600" dirty="0" smtClean="0"/>
              <a:t> </a:t>
            </a:r>
            <a:r>
              <a:rPr lang="en-US" sz="1600" dirty="0"/>
              <a:t>of pulses under </a:t>
            </a:r>
            <a:r>
              <a:rPr lang="en-US" sz="1600" dirty="0" smtClean="0"/>
              <a:t>Price </a:t>
            </a:r>
            <a:r>
              <a:rPr lang="en-US" sz="1600" dirty="0"/>
              <a:t>Support Scheme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7053" y="3249840"/>
            <a:ext cx="1578465" cy="1959720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>
            <a:off x="4282453" y="3759430"/>
            <a:ext cx="7284" cy="2002039"/>
          </a:xfrm>
          <a:prstGeom prst="line">
            <a:avLst/>
          </a:prstGeom>
          <a:ln w="19050">
            <a:solidFill>
              <a:srgbClr val="6A6A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7718613" y="3792071"/>
            <a:ext cx="13446" cy="1949823"/>
          </a:xfrm>
          <a:prstGeom prst="line">
            <a:avLst/>
          </a:prstGeom>
          <a:ln w="19050">
            <a:solidFill>
              <a:srgbClr val="6A6A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7486" y="3232281"/>
            <a:ext cx="1520065" cy="199302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17034" y="3259554"/>
            <a:ext cx="1526616" cy="1979197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82896" y="138366"/>
            <a:ext cx="1399553" cy="338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247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0BB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/>
          <p:cNvSpPr/>
          <p:nvPr/>
        </p:nvSpPr>
        <p:spPr>
          <a:xfrm>
            <a:off x="209550" y="904875"/>
            <a:ext cx="11772900" cy="5724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ight Triangle 5"/>
          <p:cNvSpPr/>
          <p:nvPr/>
        </p:nvSpPr>
        <p:spPr>
          <a:xfrm rot="16200000">
            <a:off x="7538847" y="589189"/>
            <a:ext cx="323850" cy="32385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/>
          <p:cNvSpPr txBox="1"/>
          <p:nvPr/>
        </p:nvSpPr>
        <p:spPr>
          <a:xfrm>
            <a:off x="324931" y="169459"/>
            <a:ext cx="49869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PUTTING FARMERS FIRST</a:t>
            </a:r>
            <a:endParaRPr lang="en-IN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24931" y="998696"/>
            <a:ext cx="7115175" cy="132343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US" sz="4000" b="1" dirty="0">
                <a:solidFill>
                  <a:srgbClr val="60BB46"/>
                </a:solidFill>
              </a:rPr>
              <a:t>Greater Access and Availability of </a:t>
            </a:r>
            <a:r>
              <a:rPr lang="en-US" sz="4000" b="1" dirty="0" smtClean="0">
                <a:solidFill>
                  <a:srgbClr val="60BB46"/>
                </a:solidFill>
              </a:rPr>
              <a:t>Fertilizers</a:t>
            </a:r>
            <a:endParaRPr lang="en-IN" sz="4000" b="1" dirty="0">
              <a:solidFill>
                <a:srgbClr val="60BB46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584744"/>
            <a:ext cx="4133849" cy="2582701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4871937" y="6390215"/>
            <a:ext cx="1676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*</a:t>
            </a:r>
            <a:r>
              <a:rPr lang="en-US" sz="1100" dirty="0" err="1"/>
              <a:t>Diammonium</a:t>
            </a:r>
            <a:r>
              <a:rPr lang="en-US" sz="1100" dirty="0"/>
              <a:t> Phosphate</a:t>
            </a:r>
            <a:endParaRPr lang="en-IN" sz="1100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2354" y="3546739"/>
            <a:ext cx="2597288" cy="3085668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0272584" y="6275987"/>
            <a:ext cx="16146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60BB46"/>
                </a:solidFill>
              </a:rPr>
              <a:t>As on 1</a:t>
            </a:r>
            <a:r>
              <a:rPr lang="en-US" sz="1000" b="1" baseline="30000" dirty="0">
                <a:solidFill>
                  <a:srgbClr val="60BB46"/>
                </a:solidFill>
              </a:rPr>
              <a:t>st</a:t>
            </a:r>
            <a:r>
              <a:rPr lang="en-US" sz="1000" b="1" dirty="0">
                <a:solidFill>
                  <a:srgbClr val="60BB46"/>
                </a:solidFill>
              </a:rPr>
              <a:t> January 2019</a:t>
            </a:r>
            <a:endParaRPr lang="en-IN" sz="1000" b="1" dirty="0">
              <a:solidFill>
                <a:srgbClr val="60BB46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620222" y="6390215"/>
            <a:ext cx="139766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**</a:t>
            </a:r>
            <a:r>
              <a:rPr lang="en-US" sz="1100" dirty="0" err="1"/>
              <a:t>Muriate</a:t>
            </a:r>
            <a:r>
              <a:rPr lang="en-US" sz="1100" dirty="0"/>
              <a:t> of Potash</a:t>
            </a:r>
            <a:endParaRPr lang="en-IN" sz="1100" dirty="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2048" y="3111242"/>
            <a:ext cx="2673178" cy="1622245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0832" y="3428634"/>
            <a:ext cx="2678222" cy="1314378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5939" y="4953501"/>
            <a:ext cx="2681861" cy="1230938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40832" y="4940328"/>
            <a:ext cx="2678221" cy="1243712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1094123" y="3901302"/>
            <a:ext cx="25454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Led to Increased </a:t>
            </a:r>
            <a:r>
              <a:rPr lang="en-US" sz="1600" b="1" dirty="0">
                <a:solidFill>
                  <a:srgbClr val="60BB46"/>
                </a:solidFill>
              </a:rPr>
              <a:t>Nitrogen</a:t>
            </a:r>
            <a:r>
              <a:rPr lang="en-US" sz="1600" dirty="0"/>
              <a:t> </a:t>
            </a:r>
            <a:r>
              <a:rPr lang="en-US" sz="1600" dirty="0" smtClean="0"/>
              <a:t>Use Efficiency </a:t>
            </a:r>
            <a:r>
              <a:rPr lang="en-US" sz="1600" dirty="0"/>
              <a:t>and increased crop yield</a:t>
            </a:r>
            <a:endParaRPr lang="en-IN" sz="1600" dirty="0"/>
          </a:p>
        </p:txBody>
      </p:sp>
      <p:sp>
        <p:nvSpPr>
          <p:cNvPr id="33" name="TextBox 32"/>
          <p:cNvSpPr txBox="1"/>
          <p:nvPr/>
        </p:nvSpPr>
        <p:spPr>
          <a:xfrm>
            <a:off x="1091128" y="5345034"/>
            <a:ext cx="25454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Significant increase in </a:t>
            </a:r>
            <a:r>
              <a:rPr lang="en-US" sz="1600" b="1" dirty="0">
                <a:solidFill>
                  <a:srgbClr val="60BB46"/>
                </a:solidFill>
              </a:rPr>
              <a:t>Urea </a:t>
            </a:r>
          </a:p>
          <a:p>
            <a:pPr algn="ctr"/>
            <a:r>
              <a:rPr lang="en-US" sz="1600" b="1" dirty="0">
                <a:solidFill>
                  <a:srgbClr val="60BB46"/>
                </a:solidFill>
              </a:rPr>
              <a:t>Production</a:t>
            </a:r>
            <a:r>
              <a:rPr lang="en-US" sz="1600" dirty="0"/>
              <a:t> </a:t>
            </a:r>
            <a:r>
              <a:rPr lang="en-US" sz="1600" dirty="0" smtClean="0"/>
              <a:t>with </a:t>
            </a:r>
            <a:r>
              <a:rPr lang="en-US" sz="1600" dirty="0"/>
              <a:t>New Urea Policy</a:t>
            </a:r>
            <a:endParaRPr lang="en-IN" sz="1600" dirty="0"/>
          </a:p>
        </p:txBody>
      </p:sp>
      <p:sp>
        <p:nvSpPr>
          <p:cNvPr id="34" name="TextBox 33"/>
          <p:cNvSpPr txBox="1"/>
          <p:nvPr/>
        </p:nvSpPr>
        <p:spPr>
          <a:xfrm>
            <a:off x="4653251" y="3901301"/>
            <a:ext cx="26066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Special Banking </a:t>
            </a:r>
            <a:r>
              <a:rPr lang="en-US" sz="1600" dirty="0" smtClean="0"/>
              <a:t>arrangement </a:t>
            </a:r>
            <a:r>
              <a:rPr lang="en-US" sz="1600" dirty="0"/>
              <a:t>of </a:t>
            </a:r>
            <a:r>
              <a:rPr lang="en-US" sz="1600" b="1" dirty="0">
                <a:solidFill>
                  <a:srgbClr val="60BB46"/>
                </a:solidFill>
                <a:latin typeface="Rupee" panose="02000500000000000000" pitchFamily="2" charset="0"/>
              </a:rPr>
              <a:t>₹</a:t>
            </a:r>
            <a:r>
              <a:rPr lang="en-US" sz="1600" b="1" dirty="0" smtClean="0">
                <a:solidFill>
                  <a:srgbClr val="60BB46"/>
                </a:solidFill>
              </a:rPr>
              <a:t>10,000 </a:t>
            </a:r>
            <a:r>
              <a:rPr lang="en-US" sz="1600" b="1" dirty="0" err="1">
                <a:solidFill>
                  <a:srgbClr val="60BB46"/>
                </a:solidFill>
              </a:rPr>
              <a:t>cr</a:t>
            </a:r>
            <a:r>
              <a:rPr lang="en-US" sz="1600" b="1" dirty="0">
                <a:solidFill>
                  <a:srgbClr val="60BB46"/>
                </a:solidFill>
              </a:rPr>
              <a:t>  </a:t>
            </a:r>
            <a:r>
              <a:rPr lang="en-US" sz="1600" dirty="0"/>
              <a:t>to clear </a:t>
            </a:r>
            <a:r>
              <a:rPr lang="en-US" sz="1600" dirty="0" smtClean="0"/>
              <a:t>fertilizer subsidy </a:t>
            </a:r>
            <a:r>
              <a:rPr lang="en-US" sz="1600" dirty="0"/>
              <a:t>dues </a:t>
            </a:r>
            <a:endParaRPr lang="en-IN" sz="1600" dirty="0"/>
          </a:p>
        </p:txBody>
      </p:sp>
      <p:sp>
        <p:nvSpPr>
          <p:cNvPr id="35" name="TextBox 34"/>
          <p:cNvSpPr txBox="1"/>
          <p:nvPr/>
        </p:nvSpPr>
        <p:spPr>
          <a:xfrm>
            <a:off x="4669106" y="5354546"/>
            <a:ext cx="25454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A reduction in the </a:t>
            </a:r>
            <a:r>
              <a:rPr lang="en-US" sz="1600" b="1" dirty="0">
                <a:solidFill>
                  <a:srgbClr val="60BB46"/>
                </a:solidFill>
              </a:rPr>
              <a:t>MRP of DAP*, MOP**</a:t>
            </a:r>
            <a:r>
              <a:rPr lang="en-US" sz="1600" dirty="0"/>
              <a:t> and Complex fertilizers</a:t>
            </a:r>
            <a:endParaRPr lang="en-IN" sz="1600" dirty="0"/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0905" y="2408441"/>
            <a:ext cx="674284" cy="747576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1774739" y="2571242"/>
            <a:ext cx="53136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60BB46"/>
                </a:solidFill>
              </a:rPr>
              <a:t>100 % Neem Coating </a:t>
            </a:r>
            <a:r>
              <a:rPr lang="en-US" dirty="0"/>
              <a:t>resulted in improvement in soil health, </a:t>
            </a:r>
            <a:r>
              <a:rPr lang="en-US" dirty="0" smtClean="0"/>
              <a:t>reduction </a:t>
            </a:r>
            <a:r>
              <a:rPr lang="en-US" dirty="0"/>
              <a:t>in pest and disease attack</a:t>
            </a:r>
            <a:endParaRPr lang="en-IN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82896" y="138366"/>
            <a:ext cx="1399553" cy="338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859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0BB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/>
          <p:cNvSpPr/>
          <p:nvPr/>
        </p:nvSpPr>
        <p:spPr>
          <a:xfrm>
            <a:off x="209550" y="904875"/>
            <a:ext cx="11772900" cy="5724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ight Triangle 5"/>
          <p:cNvSpPr/>
          <p:nvPr/>
        </p:nvSpPr>
        <p:spPr>
          <a:xfrm rot="16200000">
            <a:off x="7538847" y="589189"/>
            <a:ext cx="323850" cy="32385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/>
          <p:cNvSpPr txBox="1"/>
          <p:nvPr/>
        </p:nvSpPr>
        <p:spPr>
          <a:xfrm>
            <a:off x="324931" y="169459"/>
            <a:ext cx="49869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PUTTING FARMERS FIRST</a:t>
            </a:r>
            <a:endParaRPr lang="en-IN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24931" y="998696"/>
            <a:ext cx="7115175" cy="707886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US" sz="4000" b="1" dirty="0">
                <a:solidFill>
                  <a:srgbClr val="60BB46"/>
                </a:solidFill>
              </a:rPr>
              <a:t>Ensuring More Crop Per </a:t>
            </a:r>
            <a:r>
              <a:rPr lang="en-US" sz="4000" b="1" dirty="0" smtClean="0">
                <a:solidFill>
                  <a:srgbClr val="60BB46"/>
                </a:solidFill>
              </a:rPr>
              <a:t>Drop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584744"/>
            <a:ext cx="4133849" cy="258270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092411" y="3777257"/>
            <a:ext cx="338575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err="1">
                <a:solidFill>
                  <a:srgbClr val="008C46"/>
                </a:solidFill>
              </a:rPr>
              <a:t>Rs</a:t>
            </a:r>
            <a:r>
              <a:rPr lang="en-US" sz="2000" b="1" dirty="0">
                <a:solidFill>
                  <a:srgbClr val="008C46"/>
                </a:solidFill>
              </a:rPr>
              <a:t>. 50,000 crores </a:t>
            </a:r>
            <a:r>
              <a:rPr lang="en-US" sz="1400" dirty="0"/>
              <a:t>to be invested </a:t>
            </a:r>
          </a:p>
          <a:p>
            <a:pPr algn="ctr"/>
            <a:r>
              <a:rPr lang="en-US" sz="1400" dirty="0"/>
              <a:t>to achieve  ‘</a:t>
            </a:r>
            <a:r>
              <a:rPr lang="en-US" sz="1400" dirty="0" err="1"/>
              <a:t>Har</a:t>
            </a:r>
            <a:r>
              <a:rPr lang="en-US" sz="1400" dirty="0"/>
              <a:t> </a:t>
            </a:r>
            <a:r>
              <a:rPr lang="en-US" sz="1400" dirty="0" err="1"/>
              <a:t>Khet</a:t>
            </a:r>
            <a:r>
              <a:rPr lang="en-US" sz="1400" dirty="0"/>
              <a:t> </a:t>
            </a:r>
            <a:r>
              <a:rPr lang="en-US" sz="1400" dirty="0" err="1"/>
              <a:t>Ko</a:t>
            </a:r>
            <a:r>
              <a:rPr lang="en-US" sz="1400" dirty="0"/>
              <a:t> </a:t>
            </a:r>
            <a:r>
              <a:rPr lang="en-US" sz="1400" dirty="0" err="1"/>
              <a:t>Paani</a:t>
            </a:r>
            <a:r>
              <a:rPr lang="en-US" sz="1400" dirty="0"/>
              <a:t>’</a:t>
            </a:r>
            <a:endParaRPr lang="en-IN" sz="1400" dirty="0"/>
          </a:p>
        </p:txBody>
      </p:sp>
      <p:sp>
        <p:nvSpPr>
          <p:cNvPr id="13" name="TextBox 12"/>
          <p:cNvSpPr txBox="1"/>
          <p:nvPr/>
        </p:nvSpPr>
        <p:spPr>
          <a:xfrm>
            <a:off x="2092411" y="5171836"/>
            <a:ext cx="338575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008C46"/>
                </a:solidFill>
              </a:rPr>
              <a:t>Over 33 lakh </a:t>
            </a:r>
            <a:r>
              <a:rPr lang="en-US" sz="2000" b="1" dirty="0" smtClean="0">
                <a:solidFill>
                  <a:srgbClr val="008C46"/>
                </a:solidFill>
              </a:rPr>
              <a:t>hectare </a:t>
            </a:r>
          </a:p>
          <a:p>
            <a:pPr algn="ctr"/>
            <a:r>
              <a:rPr lang="en-US" sz="1400" dirty="0" smtClean="0"/>
              <a:t>covered </a:t>
            </a:r>
            <a:r>
              <a:rPr lang="en-US" sz="1400" dirty="0"/>
              <a:t>under micro irrigation since 2014</a:t>
            </a:r>
            <a:endParaRPr lang="en-IN" sz="1400" dirty="0"/>
          </a:p>
        </p:txBody>
      </p:sp>
      <p:sp>
        <p:nvSpPr>
          <p:cNvPr id="14" name="TextBox 13"/>
          <p:cNvSpPr txBox="1"/>
          <p:nvPr/>
        </p:nvSpPr>
        <p:spPr>
          <a:xfrm>
            <a:off x="6643816" y="3766078"/>
            <a:ext cx="338575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Dedicated </a:t>
            </a:r>
            <a:r>
              <a:rPr lang="en-US" sz="1400" dirty="0"/>
              <a:t>Micro Irrigation fund </a:t>
            </a:r>
            <a:r>
              <a:rPr lang="en-US" sz="1400" dirty="0" smtClean="0"/>
              <a:t>of</a:t>
            </a:r>
          </a:p>
          <a:p>
            <a:pPr algn="ctr"/>
            <a:r>
              <a:rPr lang="en-US" sz="2000" b="1" dirty="0" err="1">
                <a:solidFill>
                  <a:srgbClr val="008C46"/>
                </a:solidFill>
              </a:rPr>
              <a:t>Rs</a:t>
            </a:r>
            <a:r>
              <a:rPr lang="en-US" sz="2000" b="1" dirty="0">
                <a:solidFill>
                  <a:srgbClr val="008C46"/>
                </a:solidFill>
              </a:rPr>
              <a:t>. 5000 crores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643816" y="5160657"/>
            <a:ext cx="33857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Facilitating farmers for installing</a:t>
            </a:r>
          </a:p>
          <a:p>
            <a:pPr algn="ctr"/>
            <a:r>
              <a:rPr lang="en-US" sz="1400" dirty="0"/>
              <a:t>solar water pumps in field irrigation</a:t>
            </a:r>
            <a:endParaRPr lang="en-IN" sz="14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1431" y="4928613"/>
            <a:ext cx="813611" cy="1700787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9527893" y="6275987"/>
            <a:ext cx="16146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60BB46"/>
                </a:solidFill>
              </a:rPr>
              <a:t>As on 1</a:t>
            </a:r>
            <a:r>
              <a:rPr lang="en-US" sz="1000" b="1" baseline="30000" dirty="0">
                <a:solidFill>
                  <a:srgbClr val="60BB46"/>
                </a:solidFill>
              </a:rPr>
              <a:t>st</a:t>
            </a:r>
            <a:r>
              <a:rPr lang="en-US" sz="1000" b="1" dirty="0">
                <a:solidFill>
                  <a:srgbClr val="60BB46"/>
                </a:solidFill>
              </a:rPr>
              <a:t> January 2019</a:t>
            </a:r>
            <a:endParaRPr lang="en-IN" sz="1000" b="1" dirty="0">
              <a:solidFill>
                <a:srgbClr val="60BB46"/>
              </a:solidFill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2673" y="3279723"/>
            <a:ext cx="3908370" cy="126139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9375" y="3272783"/>
            <a:ext cx="3900359" cy="125881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46120" y="4929570"/>
            <a:ext cx="3908370" cy="1136929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29375" y="4731859"/>
            <a:ext cx="3900683" cy="1324145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1940011" y="3810902"/>
            <a:ext cx="3385752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008C46"/>
                </a:solidFill>
              </a:rPr>
              <a:t>₹</a:t>
            </a:r>
            <a:r>
              <a:rPr lang="en-US" sz="2000" b="1" dirty="0" smtClean="0">
                <a:solidFill>
                  <a:srgbClr val="008C46"/>
                </a:solidFill>
              </a:rPr>
              <a:t> </a:t>
            </a:r>
            <a:r>
              <a:rPr lang="en-US" sz="2000" b="1" dirty="0">
                <a:solidFill>
                  <a:srgbClr val="008C46"/>
                </a:solidFill>
              </a:rPr>
              <a:t>50,000 crores </a:t>
            </a:r>
            <a:r>
              <a:rPr lang="en-US" dirty="0"/>
              <a:t>to be invested </a:t>
            </a:r>
          </a:p>
          <a:p>
            <a:pPr algn="ctr"/>
            <a:r>
              <a:rPr lang="en-US" dirty="0"/>
              <a:t>to achieve  ‘</a:t>
            </a:r>
            <a:r>
              <a:rPr lang="en-US" dirty="0" err="1"/>
              <a:t>Har</a:t>
            </a:r>
            <a:r>
              <a:rPr lang="en-US" dirty="0"/>
              <a:t> </a:t>
            </a:r>
            <a:r>
              <a:rPr lang="en-US" dirty="0" err="1"/>
              <a:t>Khet</a:t>
            </a:r>
            <a:r>
              <a:rPr lang="en-US" dirty="0"/>
              <a:t> </a:t>
            </a:r>
            <a:r>
              <a:rPr lang="en-US" dirty="0" err="1"/>
              <a:t>Ko</a:t>
            </a:r>
            <a:r>
              <a:rPr lang="en-US" dirty="0"/>
              <a:t> </a:t>
            </a:r>
            <a:r>
              <a:rPr lang="en-US" dirty="0" err="1"/>
              <a:t>Paani</a:t>
            </a:r>
            <a:r>
              <a:rPr lang="en-US" dirty="0"/>
              <a:t>’</a:t>
            </a:r>
            <a:endParaRPr lang="en-IN" dirty="0"/>
          </a:p>
        </p:txBody>
      </p:sp>
      <p:sp>
        <p:nvSpPr>
          <p:cNvPr id="22" name="TextBox 21"/>
          <p:cNvSpPr txBox="1"/>
          <p:nvPr/>
        </p:nvSpPr>
        <p:spPr>
          <a:xfrm>
            <a:off x="1822117" y="5262628"/>
            <a:ext cx="3621539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008C46"/>
                </a:solidFill>
              </a:rPr>
              <a:t>Over </a:t>
            </a:r>
            <a:r>
              <a:rPr lang="en-US" sz="2000" b="1" dirty="0" smtClean="0">
                <a:solidFill>
                  <a:srgbClr val="008C46"/>
                </a:solidFill>
              </a:rPr>
              <a:t>31.03 </a:t>
            </a:r>
            <a:r>
              <a:rPr lang="en-US" sz="2000" b="1" dirty="0">
                <a:solidFill>
                  <a:srgbClr val="008C46"/>
                </a:solidFill>
              </a:rPr>
              <a:t>lakh </a:t>
            </a:r>
            <a:r>
              <a:rPr lang="en-US" sz="2000" b="1" dirty="0" smtClean="0">
                <a:solidFill>
                  <a:srgbClr val="008C46"/>
                </a:solidFill>
              </a:rPr>
              <a:t>hectare </a:t>
            </a:r>
            <a:r>
              <a:rPr lang="en-US" dirty="0" smtClean="0"/>
              <a:t>covered </a:t>
            </a:r>
          </a:p>
          <a:p>
            <a:pPr algn="ctr"/>
            <a:r>
              <a:rPr lang="en-US" dirty="0" smtClean="0"/>
              <a:t>under </a:t>
            </a:r>
            <a:r>
              <a:rPr lang="en-US" dirty="0"/>
              <a:t>micro irrigation since </a:t>
            </a:r>
            <a:r>
              <a:rPr lang="en-US" dirty="0" smtClean="0"/>
              <a:t>2015-16</a:t>
            </a:r>
            <a:endParaRPr lang="en-IN" dirty="0"/>
          </a:p>
        </p:txBody>
      </p:sp>
      <p:sp>
        <p:nvSpPr>
          <p:cNvPr id="23" name="TextBox 22"/>
          <p:cNvSpPr txBox="1"/>
          <p:nvPr/>
        </p:nvSpPr>
        <p:spPr>
          <a:xfrm>
            <a:off x="6717699" y="3826734"/>
            <a:ext cx="3385752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Dedicated </a:t>
            </a:r>
            <a:r>
              <a:rPr lang="en-US" dirty="0"/>
              <a:t>Micro Irrigation fund </a:t>
            </a:r>
            <a:r>
              <a:rPr lang="en-US" dirty="0" smtClean="0"/>
              <a:t>of</a:t>
            </a:r>
          </a:p>
          <a:p>
            <a:pPr algn="ctr"/>
            <a:r>
              <a:rPr lang="en-US" sz="2000" b="1" dirty="0" smtClean="0">
                <a:solidFill>
                  <a:srgbClr val="008C46"/>
                </a:solidFill>
              </a:rPr>
              <a:t>₹ </a:t>
            </a:r>
            <a:r>
              <a:rPr lang="en-US" sz="2000" b="1" dirty="0">
                <a:solidFill>
                  <a:srgbClr val="008C46"/>
                </a:solidFill>
              </a:rPr>
              <a:t>5000 crores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643816" y="5262627"/>
            <a:ext cx="35335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Facilitating farmers for installing</a:t>
            </a:r>
          </a:p>
          <a:p>
            <a:pPr algn="ctr"/>
            <a:r>
              <a:rPr lang="en-US" dirty="0"/>
              <a:t>solar water pumps in field irrigation</a:t>
            </a:r>
            <a:endParaRPr lang="en-IN" dirty="0"/>
          </a:p>
        </p:txBody>
      </p:sp>
      <p:sp>
        <p:nvSpPr>
          <p:cNvPr id="2" name="TextBox 1"/>
          <p:cNvSpPr txBox="1"/>
          <p:nvPr/>
        </p:nvSpPr>
        <p:spPr>
          <a:xfrm>
            <a:off x="324931" y="1855618"/>
            <a:ext cx="64411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3200" b="1" dirty="0">
                <a:solidFill>
                  <a:srgbClr val="60BB46"/>
                </a:solidFill>
              </a:rPr>
              <a:t>Pradhan Mantri Krishi Sinchai Yojana </a:t>
            </a:r>
            <a:endParaRPr lang="en-IN" sz="3200" b="1" dirty="0">
              <a:solidFill>
                <a:srgbClr val="60BB46"/>
              </a:solidFill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82896" y="138366"/>
            <a:ext cx="1399553" cy="338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736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0BB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/>
          <p:cNvSpPr/>
          <p:nvPr/>
        </p:nvSpPr>
        <p:spPr>
          <a:xfrm>
            <a:off x="209550" y="904875"/>
            <a:ext cx="11772900" cy="5724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ight Triangle 5"/>
          <p:cNvSpPr/>
          <p:nvPr/>
        </p:nvSpPr>
        <p:spPr>
          <a:xfrm rot="16200000">
            <a:off x="7538847" y="589189"/>
            <a:ext cx="323850" cy="32385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/>
          <p:cNvSpPr txBox="1"/>
          <p:nvPr/>
        </p:nvSpPr>
        <p:spPr>
          <a:xfrm>
            <a:off x="324931" y="169459"/>
            <a:ext cx="49869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PUTTING FARMERS FIRST</a:t>
            </a:r>
            <a:endParaRPr lang="en-IN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24931" y="998696"/>
            <a:ext cx="7115175" cy="132343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US" sz="4000" b="1" dirty="0">
                <a:solidFill>
                  <a:srgbClr val="60BB46"/>
                </a:solidFill>
              </a:rPr>
              <a:t>Helping Farmers g</a:t>
            </a:r>
            <a:r>
              <a:rPr lang="en-US" sz="4000" b="1" dirty="0" smtClean="0">
                <a:solidFill>
                  <a:srgbClr val="60BB46"/>
                </a:solidFill>
              </a:rPr>
              <a:t>et </a:t>
            </a:r>
            <a:r>
              <a:rPr lang="en-US" sz="4000" b="1" dirty="0">
                <a:solidFill>
                  <a:srgbClr val="60BB46"/>
                </a:solidFill>
              </a:rPr>
              <a:t>the </a:t>
            </a:r>
          </a:p>
          <a:p>
            <a:r>
              <a:rPr lang="en-US" sz="4000" b="1" dirty="0">
                <a:solidFill>
                  <a:srgbClr val="60BB46"/>
                </a:solidFill>
              </a:rPr>
              <a:t>Right Price</a:t>
            </a:r>
            <a:endParaRPr lang="en-IN" sz="4000" b="1" dirty="0">
              <a:solidFill>
                <a:srgbClr val="60BB46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272584" y="6275987"/>
            <a:ext cx="16146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60BB46"/>
                </a:solidFill>
              </a:rPr>
              <a:t>As on 1</a:t>
            </a:r>
            <a:r>
              <a:rPr lang="en-US" sz="1000" b="1" baseline="30000" dirty="0">
                <a:solidFill>
                  <a:srgbClr val="60BB46"/>
                </a:solidFill>
              </a:rPr>
              <a:t>st</a:t>
            </a:r>
            <a:r>
              <a:rPr lang="en-US" sz="1000" b="1" dirty="0">
                <a:solidFill>
                  <a:srgbClr val="60BB46"/>
                </a:solidFill>
              </a:rPr>
              <a:t> January 2019</a:t>
            </a:r>
            <a:endParaRPr lang="en-IN" sz="1000" b="1" dirty="0">
              <a:solidFill>
                <a:srgbClr val="60BB46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20395" y="2323623"/>
            <a:ext cx="67797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60BB46"/>
                </a:solidFill>
              </a:rPr>
              <a:t>Electronic National Agriculture Market e-NAM</a:t>
            </a:r>
            <a:endParaRPr lang="en-IN" sz="2400" dirty="0">
              <a:solidFill>
                <a:srgbClr val="60BB46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584744"/>
            <a:ext cx="4133849" cy="258270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268624" y="4382617"/>
            <a:ext cx="31226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e- Trading platforms, </a:t>
            </a:r>
          </a:p>
          <a:p>
            <a:pPr algn="ctr"/>
            <a:r>
              <a:rPr lang="en-US" b="1" dirty="0">
                <a:solidFill>
                  <a:srgbClr val="008C46"/>
                </a:solidFill>
              </a:rPr>
              <a:t>585 regulated markets </a:t>
            </a:r>
            <a:r>
              <a:rPr lang="en-US" dirty="0"/>
              <a:t>to fetch best prices for farmers</a:t>
            </a:r>
            <a:endParaRPr lang="en-IN" dirty="0"/>
          </a:p>
        </p:txBody>
      </p:sp>
      <p:sp>
        <p:nvSpPr>
          <p:cNvPr id="14" name="TextBox 13"/>
          <p:cNvSpPr txBox="1"/>
          <p:nvPr/>
        </p:nvSpPr>
        <p:spPr>
          <a:xfrm>
            <a:off x="3701654" y="5850430"/>
            <a:ext cx="44741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Over </a:t>
            </a:r>
            <a:r>
              <a:rPr lang="en-US" dirty="0" smtClean="0"/>
              <a:t>2.25 crore </a:t>
            </a:r>
            <a:r>
              <a:rPr lang="en-US" dirty="0" err="1"/>
              <a:t>tonnes</a:t>
            </a:r>
            <a:r>
              <a:rPr lang="en-US" dirty="0"/>
              <a:t> of farm </a:t>
            </a:r>
            <a:r>
              <a:rPr lang="en-US" dirty="0" smtClean="0"/>
              <a:t>commodities worth </a:t>
            </a:r>
            <a:r>
              <a:rPr lang="en-US" b="1" dirty="0">
                <a:solidFill>
                  <a:srgbClr val="008C46"/>
                </a:solidFill>
                <a:latin typeface="Rupee" panose="02000500000000000000" pitchFamily="2" charset="0"/>
              </a:rPr>
              <a:t>₹</a:t>
            </a:r>
            <a:r>
              <a:rPr lang="en-US" b="1" dirty="0" smtClean="0">
                <a:solidFill>
                  <a:srgbClr val="008C46"/>
                </a:solidFill>
              </a:rPr>
              <a:t>58,930 crore </a:t>
            </a:r>
            <a:r>
              <a:rPr lang="en-US" dirty="0"/>
              <a:t>transacted on e-NAM </a:t>
            </a:r>
            <a:endParaRPr lang="en-IN" dirty="0"/>
          </a:p>
        </p:txBody>
      </p:sp>
      <p:sp>
        <p:nvSpPr>
          <p:cNvPr id="16" name="TextBox 15"/>
          <p:cNvSpPr txBox="1"/>
          <p:nvPr/>
        </p:nvSpPr>
        <p:spPr>
          <a:xfrm>
            <a:off x="7376375" y="4327914"/>
            <a:ext cx="31226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More than </a:t>
            </a:r>
            <a:r>
              <a:rPr lang="en-US" b="1" dirty="0" smtClean="0">
                <a:solidFill>
                  <a:srgbClr val="008C46"/>
                </a:solidFill>
              </a:rPr>
              <a:t>1.41 </a:t>
            </a:r>
            <a:r>
              <a:rPr lang="en-US" b="1" dirty="0">
                <a:solidFill>
                  <a:srgbClr val="008C46"/>
                </a:solidFill>
              </a:rPr>
              <a:t>crore farmers </a:t>
            </a:r>
          </a:p>
          <a:p>
            <a:pPr algn="ctr"/>
            <a:r>
              <a:rPr lang="en-US" b="1" dirty="0">
                <a:solidFill>
                  <a:srgbClr val="008C46"/>
                </a:solidFill>
              </a:rPr>
              <a:t>and sellers </a:t>
            </a:r>
            <a:r>
              <a:rPr lang="en-US" dirty="0"/>
              <a:t>are registered </a:t>
            </a:r>
            <a:endParaRPr lang="en-IN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9248" y="3617369"/>
            <a:ext cx="713761" cy="62204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6254" y="3094335"/>
            <a:ext cx="1333341" cy="151352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96300" y="3500702"/>
            <a:ext cx="721840" cy="66350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04139" y="5046433"/>
            <a:ext cx="807574" cy="807574"/>
          </a:xfrm>
          <a:prstGeom prst="rect">
            <a:avLst/>
          </a:prstGeom>
        </p:spPr>
      </p:pic>
      <p:cxnSp>
        <p:nvCxnSpPr>
          <p:cNvPr id="19" name="Straight Connector 18"/>
          <p:cNvCxnSpPr/>
          <p:nvPr/>
        </p:nvCxnSpPr>
        <p:spPr>
          <a:xfrm>
            <a:off x="4552950" y="3950540"/>
            <a:ext cx="624891" cy="0"/>
          </a:xfrm>
          <a:prstGeom prst="line">
            <a:avLst/>
          </a:prstGeom>
          <a:ln w="19050">
            <a:solidFill>
              <a:srgbClr val="60BB4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6665199" y="3977434"/>
            <a:ext cx="624891" cy="0"/>
          </a:xfrm>
          <a:prstGeom prst="line">
            <a:avLst/>
          </a:prstGeom>
          <a:ln w="19050">
            <a:solidFill>
              <a:srgbClr val="60BB4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5888329" y="4655329"/>
            <a:ext cx="2884" cy="359257"/>
          </a:xfrm>
          <a:prstGeom prst="line">
            <a:avLst/>
          </a:prstGeom>
          <a:ln w="19050">
            <a:solidFill>
              <a:srgbClr val="60BB4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82896" y="138366"/>
            <a:ext cx="1399553" cy="338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943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0BB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/>
          <p:cNvSpPr/>
          <p:nvPr/>
        </p:nvSpPr>
        <p:spPr>
          <a:xfrm>
            <a:off x="209550" y="904875"/>
            <a:ext cx="11772900" cy="5724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ight Triangle 5"/>
          <p:cNvSpPr/>
          <p:nvPr/>
        </p:nvSpPr>
        <p:spPr>
          <a:xfrm rot="16200000">
            <a:off x="7538847" y="589189"/>
            <a:ext cx="323850" cy="32385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/>
          <p:cNvSpPr txBox="1"/>
          <p:nvPr/>
        </p:nvSpPr>
        <p:spPr>
          <a:xfrm>
            <a:off x="324931" y="169459"/>
            <a:ext cx="49869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PUTTING FARMERS FIRST</a:t>
            </a:r>
            <a:endParaRPr lang="en-IN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24931" y="998696"/>
            <a:ext cx="7523668" cy="132343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IN" sz="4000" b="1" dirty="0" smtClean="0">
                <a:solidFill>
                  <a:srgbClr val="60BB46"/>
                </a:solidFill>
              </a:rPr>
              <a:t>Unprecedented </a:t>
            </a:r>
            <a:r>
              <a:rPr lang="en-IN" sz="4000" b="1" dirty="0">
                <a:solidFill>
                  <a:srgbClr val="60BB46"/>
                </a:solidFill>
              </a:rPr>
              <a:t>P</a:t>
            </a:r>
            <a:r>
              <a:rPr lang="en-IN" sz="4000" b="1" dirty="0" smtClean="0">
                <a:solidFill>
                  <a:srgbClr val="60BB46"/>
                </a:solidFill>
              </a:rPr>
              <a:t>rice </a:t>
            </a:r>
            <a:r>
              <a:rPr lang="en-IN" sz="4000" b="1" dirty="0">
                <a:solidFill>
                  <a:srgbClr val="60BB46"/>
                </a:solidFill>
              </a:rPr>
              <a:t>S</a:t>
            </a:r>
            <a:r>
              <a:rPr lang="en-IN" sz="4000" b="1" dirty="0" smtClean="0">
                <a:solidFill>
                  <a:srgbClr val="60BB46"/>
                </a:solidFill>
              </a:rPr>
              <a:t>upport </a:t>
            </a:r>
            <a:r>
              <a:rPr lang="en-IN" sz="4000" b="1" dirty="0">
                <a:solidFill>
                  <a:srgbClr val="60BB46"/>
                </a:solidFill>
              </a:rPr>
              <a:t>to Sugarcane </a:t>
            </a:r>
            <a:r>
              <a:rPr lang="en-IN" sz="4000" b="1" dirty="0" smtClean="0">
                <a:solidFill>
                  <a:srgbClr val="60BB46"/>
                </a:solidFill>
              </a:rPr>
              <a:t>Industry</a:t>
            </a:r>
            <a:endParaRPr lang="en-IN" sz="4000" b="1" dirty="0">
              <a:solidFill>
                <a:srgbClr val="60BB46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584744"/>
            <a:ext cx="4133849" cy="2582701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7862697" y="4048928"/>
            <a:ext cx="384992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700" b="1" dirty="0">
                <a:solidFill>
                  <a:srgbClr val="60BB46"/>
                </a:solidFill>
              </a:rPr>
              <a:t>Financial assistance of  </a:t>
            </a:r>
            <a:r>
              <a:rPr lang="en-IN" sz="1700" b="1" dirty="0">
                <a:solidFill>
                  <a:srgbClr val="60BB46"/>
                </a:solidFill>
                <a:latin typeface="Rupee Foradian" pitchFamily="34" charset="0"/>
              </a:rPr>
              <a:t>₹</a:t>
            </a:r>
            <a:r>
              <a:rPr lang="en-IN" sz="1700" b="1" dirty="0" smtClean="0">
                <a:solidFill>
                  <a:srgbClr val="60BB46"/>
                </a:solidFill>
              </a:rPr>
              <a:t>13.88/quintal</a:t>
            </a:r>
            <a:endParaRPr lang="en-IN" sz="1700" b="1" dirty="0">
              <a:solidFill>
                <a:srgbClr val="60BB46"/>
              </a:solidFill>
            </a:endParaRPr>
          </a:p>
          <a:p>
            <a:r>
              <a:rPr lang="en-IN" sz="1600" dirty="0"/>
              <a:t>to sugar mills to clear cane dues of farmers</a:t>
            </a:r>
          </a:p>
        </p:txBody>
      </p:sp>
      <p:sp>
        <p:nvSpPr>
          <p:cNvPr id="20" name="Rectangle 19"/>
          <p:cNvSpPr/>
          <p:nvPr/>
        </p:nvSpPr>
        <p:spPr>
          <a:xfrm>
            <a:off x="423672" y="2553810"/>
            <a:ext cx="7215377" cy="400110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IN" sz="2000" b="1" dirty="0" smtClean="0">
                <a:solidFill>
                  <a:srgbClr val="60BB46"/>
                </a:solidFill>
              </a:rPr>
              <a:t>Raise in Procurement Price of Ethanol </a:t>
            </a:r>
            <a:r>
              <a:rPr lang="en-IN" sz="2000" dirty="0" smtClean="0"/>
              <a:t>derived </a:t>
            </a:r>
            <a:r>
              <a:rPr lang="en-IN" sz="2000" dirty="0"/>
              <a:t>from </a:t>
            </a:r>
            <a:r>
              <a:rPr lang="en-IN" sz="2000" dirty="0" smtClean="0"/>
              <a:t>sugarcane </a:t>
            </a:r>
            <a:r>
              <a:rPr lang="en-IN" sz="2000" dirty="0"/>
              <a:t>juice </a:t>
            </a:r>
          </a:p>
        </p:txBody>
      </p:sp>
      <p:sp>
        <p:nvSpPr>
          <p:cNvPr id="9" name="Rectangle 8"/>
          <p:cNvSpPr/>
          <p:nvPr/>
        </p:nvSpPr>
        <p:spPr>
          <a:xfrm>
            <a:off x="479376" y="3008941"/>
            <a:ext cx="3147536" cy="2004435"/>
          </a:xfrm>
          <a:prstGeom prst="rect">
            <a:avLst/>
          </a:prstGeom>
          <a:solidFill>
            <a:srgbClr val="E6FC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028" name="Picture 4" descr="G:\Untitled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400" y="3602637"/>
            <a:ext cx="933045" cy="682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G:\Untitled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4574" y="3356992"/>
            <a:ext cx="1268656" cy="928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51385" y="4487509"/>
            <a:ext cx="288032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700" b="1" dirty="0"/>
              <a:t>Partial sugarcane juice </a:t>
            </a:r>
            <a:endParaRPr lang="en-IN" sz="1700" b="1" dirty="0">
              <a:solidFill>
                <a:srgbClr val="008C46"/>
              </a:solidFill>
            </a:endParaRPr>
          </a:p>
        </p:txBody>
      </p:sp>
      <p:pic>
        <p:nvPicPr>
          <p:cNvPr id="1029" name="Picture 5" descr="G:\Untitled-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445" y="3167445"/>
            <a:ext cx="603250" cy="255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/>
          <p:cNvSpPr txBox="1"/>
          <p:nvPr/>
        </p:nvSpPr>
        <p:spPr>
          <a:xfrm>
            <a:off x="263352" y="3219073"/>
            <a:ext cx="1728192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700" dirty="0">
                <a:latin typeface="Rupee Foradian" pitchFamily="34" charset="0"/>
              </a:rPr>
              <a:t>₹</a:t>
            </a:r>
            <a:r>
              <a:rPr lang="en-US" sz="1700" dirty="0" smtClean="0"/>
              <a:t>47.13/L</a:t>
            </a:r>
            <a:endParaRPr lang="en-IN" sz="1700" dirty="0">
              <a:solidFill>
                <a:srgbClr val="008C46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001621" y="2941295"/>
            <a:ext cx="17281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Rupee Foradian" pitchFamily="34" charset="0"/>
              </a:rPr>
              <a:t>₹</a:t>
            </a:r>
            <a:r>
              <a:rPr lang="en-US" sz="2000" b="1" dirty="0" smtClean="0"/>
              <a:t>52.43/L</a:t>
            </a:r>
            <a:endParaRPr lang="en-IN" sz="2000" b="1" dirty="0">
              <a:solidFill>
                <a:srgbClr val="008C46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4083087" y="3016386"/>
            <a:ext cx="3074233" cy="1970097"/>
          </a:xfrm>
          <a:prstGeom prst="rect">
            <a:avLst/>
          </a:prstGeom>
          <a:solidFill>
            <a:srgbClr val="E6FC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7" name="TextBox 36"/>
          <p:cNvSpPr txBox="1"/>
          <p:nvPr/>
        </p:nvSpPr>
        <p:spPr>
          <a:xfrm>
            <a:off x="4155096" y="4487509"/>
            <a:ext cx="288032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700" b="1" dirty="0"/>
              <a:t>100% sugarcane juice </a:t>
            </a:r>
            <a:endParaRPr lang="en-IN" sz="1700" b="1" dirty="0">
              <a:solidFill>
                <a:srgbClr val="008C46"/>
              </a:solidFill>
            </a:endParaRPr>
          </a:p>
        </p:txBody>
      </p:sp>
      <p:pic>
        <p:nvPicPr>
          <p:cNvPr id="38" name="Picture 5" descr="G:\Untitled-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2156" y="3167445"/>
            <a:ext cx="603250" cy="255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TextBox 38"/>
          <p:cNvSpPr txBox="1"/>
          <p:nvPr/>
        </p:nvSpPr>
        <p:spPr>
          <a:xfrm>
            <a:off x="3867063" y="3356992"/>
            <a:ext cx="1728192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700" dirty="0">
                <a:latin typeface="Rupee Foradian" pitchFamily="34" charset="0"/>
              </a:rPr>
              <a:t>₹</a:t>
            </a:r>
            <a:r>
              <a:rPr lang="en-US" sz="1700" dirty="0" smtClean="0"/>
              <a:t>47.13/L</a:t>
            </a:r>
            <a:endParaRPr lang="en-IN" sz="1700" dirty="0">
              <a:solidFill>
                <a:srgbClr val="008C46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5605332" y="2941295"/>
            <a:ext cx="17281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Rupee Foradian" pitchFamily="34" charset="0"/>
              </a:rPr>
              <a:t>₹</a:t>
            </a:r>
            <a:r>
              <a:rPr lang="en-US" sz="2000" b="1" dirty="0" smtClean="0"/>
              <a:t>59.13/L</a:t>
            </a:r>
            <a:endParaRPr lang="en-IN" sz="2000" b="1" dirty="0">
              <a:solidFill>
                <a:srgbClr val="008C46"/>
              </a:solidFill>
            </a:endParaRPr>
          </a:p>
        </p:txBody>
      </p:sp>
      <p:pic>
        <p:nvPicPr>
          <p:cNvPr id="43" name="Picture 6" descr="G:\Untitled-2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2588" y="3412708"/>
            <a:ext cx="1262062" cy="960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6" descr="G:\Untitled-2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9816" y="3696697"/>
            <a:ext cx="888886" cy="676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4352" y="3489065"/>
            <a:ext cx="651172" cy="515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6360" y="4841452"/>
            <a:ext cx="1339832" cy="17879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8" name="TextBox 47"/>
          <p:cNvSpPr txBox="1"/>
          <p:nvPr/>
        </p:nvSpPr>
        <p:spPr>
          <a:xfrm>
            <a:off x="10272584" y="6275987"/>
            <a:ext cx="16146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60BB46"/>
                </a:solidFill>
              </a:rPr>
              <a:t>As on 1</a:t>
            </a:r>
            <a:r>
              <a:rPr lang="en-US" sz="1000" b="1" baseline="30000" dirty="0">
                <a:solidFill>
                  <a:srgbClr val="60BB46"/>
                </a:solidFill>
              </a:rPr>
              <a:t>st</a:t>
            </a:r>
            <a:r>
              <a:rPr lang="en-US" sz="1000" b="1" dirty="0">
                <a:solidFill>
                  <a:srgbClr val="60BB46"/>
                </a:solidFill>
              </a:rPr>
              <a:t> January 2019</a:t>
            </a:r>
            <a:endParaRPr lang="en-IN" sz="1000" b="1" dirty="0">
              <a:solidFill>
                <a:srgbClr val="60BB46"/>
              </a:solidFill>
            </a:endParaRPr>
          </a:p>
        </p:txBody>
      </p:sp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376" y="5253559"/>
            <a:ext cx="792088" cy="4451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0" name="TextBox 49"/>
          <p:cNvSpPr txBox="1"/>
          <p:nvPr/>
        </p:nvSpPr>
        <p:spPr>
          <a:xfrm>
            <a:off x="1415481" y="5335899"/>
            <a:ext cx="5509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rgbClr val="60BB46"/>
                </a:solidFill>
              </a:rPr>
              <a:t>Assistance to sugar mills towards transport &amp; </a:t>
            </a:r>
            <a:r>
              <a:rPr lang="en-IN" b="1" dirty="0" smtClean="0">
                <a:solidFill>
                  <a:srgbClr val="60BB46"/>
                </a:solidFill>
              </a:rPr>
              <a:t>logistics  </a:t>
            </a:r>
            <a:endParaRPr lang="en-IN" sz="1400" dirty="0"/>
          </a:p>
        </p:txBody>
      </p:sp>
      <p:sp>
        <p:nvSpPr>
          <p:cNvPr id="51" name="Rectangle 50"/>
          <p:cNvSpPr/>
          <p:nvPr/>
        </p:nvSpPr>
        <p:spPr>
          <a:xfrm>
            <a:off x="479377" y="5742802"/>
            <a:ext cx="2467183" cy="634424"/>
          </a:xfrm>
          <a:prstGeom prst="rect">
            <a:avLst/>
          </a:prstGeom>
          <a:solidFill>
            <a:srgbClr val="60BB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3" name="Rectangle 52"/>
          <p:cNvSpPr/>
          <p:nvPr/>
        </p:nvSpPr>
        <p:spPr>
          <a:xfrm>
            <a:off x="3045087" y="5742802"/>
            <a:ext cx="2467183" cy="634424"/>
          </a:xfrm>
          <a:prstGeom prst="rect">
            <a:avLst/>
          </a:prstGeom>
          <a:solidFill>
            <a:srgbClr val="60BB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4" name="Rectangle 53"/>
          <p:cNvSpPr/>
          <p:nvPr/>
        </p:nvSpPr>
        <p:spPr>
          <a:xfrm>
            <a:off x="5605332" y="5729355"/>
            <a:ext cx="2467183" cy="634424"/>
          </a:xfrm>
          <a:prstGeom prst="rect">
            <a:avLst/>
          </a:prstGeom>
          <a:solidFill>
            <a:srgbClr val="60BB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6" name="TextBox 55"/>
          <p:cNvSpPr txBox="1"/>
          <p:nvPr/>
        </p:nvSpPr>
        <p:spPr>
          <a:xfrm>
            <a:off x="589890" y="5750161"/>
            <a:ext cx="2275828" cy="5616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b="1" dirty="0">
                <a:solidFill>
                  <a:schemeClr val="bg1"/>
                </a:solidFill>
                <a:latin typeface="Rupee Foradian" pitchFamily="34" charset="0"/>
              </a:rPr>
              <a:t>₹</a:t>
            </a:r>
            <a:r>
              <a:rPr lang="en-IN" sz="2000" b="1" dirty="0" smtClean="0">
                <a:solidFill>
                  <a:schemeClr val="bg1"/>
                </a:solidFill>
              </a:rPr>
              <a:t>1000/MT</a:t>
            </a:r>
            <a:endParaRPr lang="en-IN" sz="2000" b="1" dirty="0">
              <a:solidFill>
                <a:schemeClr val="bg1"/>
              </a:solidFill>
            </a:endParaRPr>
          </a:p>
          <a:p>
            <a:pPr algn="ctr"/>
            <a:r>
              <a:rPr lang="en-IN" sz="1050" dirty="0">
                <a:solidFill>
                  <a:schemeClr val="bg1"/>
                </a:solidFill>
              </a:rPr>
              <a:t>Mills within 100 </a:t>
            </a:r>
            <a:r>
              <a:rPr lang="en-IN" sz="1050" dirty="0" err="1">
                <a:solidFill>
                  <a:schemeClr val="bg1"/>
                </a:solidFill>
              </a:rPr>
              <a:t>Kms</a:t>
            </a:r>
            <a:r>
              <a:rPr lang="en-IN" sz="1050" dirty="0">
                <a:solidFill>
                  <a:schemeClr val="bg1"/>
                </a:solidFill>
              </a:rPr>
              <a:t> from </a:t>
            </a:r>
            <a:r>
              <a:rPr lang="en-IN" sz="1050" dirty="0" smtClean="0">
                <a:solidFill>
                  <a:schemeClr val="bg1"/>
                </a:solidFill>
              </a:rPr>
              <a:t>ports</a:t>
            </a:r>
            <a:endParaRPr lang="en-IN" sz="1050" dirty="0">
              <a:solidFill>
                <a:schemeClr val="bg1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3053810" y="5688025"/>
            <a:ext cx="2467183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b="1" dirty="0">
                <a:solidFill>
                  <a:schemeClr val="bg1"/>
                </a:solidFill>
                <a:latin typeface="Rupee Foradian" pitchFamily="34" charset="0"/>
              </a:rPr>
              <a:t>₹</a:t>
            </a:r>
            <a:r>
              <a:rPr lang="en-IN" sz="2000" b="1" dirty="0" smtClean="0">
                <a:solidFill>
                  <a:schemeClr val="bg1"/>
                </a:solidFill>
              </a:rPr>
              <a:t>2500/MT</a:t>
            </a:r>
            <a:endParaRPr lang="en-IN" sz="2000" b="1" dirty="0">
              <a:solidFill>
                <a:schemeClr val="bg1"/>
              </a:solidFill>
            </a:endParaRPr>
          </a:p>
          <a:p>
            <a:pPr algn="ctr"/>
            <a:r>
              <a:rPr lang="en-IN" sz="1050" dirty="0">
                <a:solidFill>
                  <a:schemeClr val="bg1"/>
                </a:solidFill>
              </a:rPr>
              <a:t>Mills  beyond 100 </a:t>
            </a:r>
            <a:r>
              <a:rPr lang="en-IN" sz="1050" dirty="0" err="1">
                <a:solidFill>
                  <a:schemeClr val="bg1"/>
                </a:solidFill>
              </a:rPr>
              <a:t>Kms</a:t>
            </a:r>
            <a:r>
              <a:rPr lang="en-IN" sz="1050" dirty="0">
                <a:solidFill>
                  <a:schemeClr val="bg1"/>
                </a:solidFill>
              </a:rPr>
              <a:t> from port in coastal States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5642021" y="5669452"/>
            <a:ext cx="2275828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b="1" dirty="0">
                <a:solidFill>
                  <a:schemeClr val="bg1"/>
                </a:solidFill>
                <a:latin typeface="Rupee Foradian" pitchFamily="34" charset="0"/>
              </a:rPr>
              <a:t>₹</a:t>
            </a:r>
            <a:r>
              <a:rPr lang="en-IN" sz="2000" b="1" dirty="0" smtClean="0">
                <a:solidFill>
                  <a:schemeClr val="bg1"/>
                </a:solidFill>
              </a:rPr>
              <a:t>3000/MT</a:t>
            </a:r>
            <a:endParaRPr lang="en-IN" sz="2000" b="1" dirty="0">
              <a:solidFill>
                <a:schemeClr val="bg1"/>
              </a:solidFill>
            </a:endParaRPr>
          </a:p>
          <a:p>
            <a:pPr algn="ctr"/>
            <a:r>
              <a:rPr lang="en-IN" sz="1050" dirty="0">
                <a:solidFill>
                  <a:schemeClr val="bg1"/>
                </a:solidFill>
              </a:rPr>
              <a:t>Mills beyond 100 </a:t>
            </a:r>
            <a:r>
              <a:rPr lang="en-IN" sz="1050" dirty="0" err="1">
                <a:solidFill>
                  <a:schemeClr val="bg1"/>
                </a:solidFill>
              </a:rPr>
              <a:t>Kms</a:t>
            </a:r>
            <a:r>
              <a:rPr lang="en-IN" sz="1050" dirty="0">
                <a:solidFill>
                  <a:schemeClr val="bg1"/>
                </a:solidFill>
              </a:rPr>
              <a:t> from port </a:t>
            </a:r>
          </a:p>
          <a:p>
            <a:pPr algn="ctr"/>
            <a:r>
              <a:rPr lang="en-IN" sz="1050" dirty="0">
                <a:solidFill>
                  <a:schemeClr val="bg1"/>
                </a:solidFill>
              </a:rPr>
              <a:t>other than coastal states</a:t>
            </a: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82896" y="138366"/>
            <a:ext cx="1399553" cy="338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042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0BB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/>
          <p:cNvSpPr/>
          <p:nvPr/>
        </p:nvSpPr>
        <p:spPr>
          <a:xfrm>
            <a:off x="209550" y="904875"/>
            <a:ext cx="11772900" cy="5724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ight Triangle 5"/>
          <p:cNvSpPr/>
          <p:nvPr/>
        </p:nvSpPr>
        <p:spPr>
          <a:xfrm rot="16200000">
            <a:off x="7538847" y="589189"/>
            <a:ext cx="323850" cy="32385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/>
          <p:cNvSpPr txBox="1"/>
          <p:nvPr/>
        </p:nvSpPr>
        <p:spPr>
          <a:xfrm>
            <a:off x="324931" y="169459"/>
            <a:ext cx="49869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PUTTING FARMERS FIRST</a:t>
            </a:r>
            <a:endParaRPr lang="en-IN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584744"/>
            <a:ext cx="4133849" cy="2582701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324931" y="998696"/>
            <a:ext cx="7115175" cy="132343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US" sz="4000" b="1" dirty="0" smtClean="0">
                <a:solidFill>
                  <a:srgbClr val="60BB46"/>
                </a:solidFill>
              </a:rPr>
              <a:t>Historic Rise </a:t>
            </a:r>
            <a:r>
              <a:rPr lang="en-US" sz="4000" b="1" dirty="0">
                <a:solidFill>
                  <a:srgbClr val="60BB46"/>
                </a:solidFill>
              </a:rPr>
              <a:t>in MSPs </a:t>
            </a:r>
            <a:r>
              <a:rPr lang="en-US" sz="4000" b="1" dirty="0" smtClean="0">
                <a:solidFill>
                  <a:srgbClr val="60BB46"/>
                </a:solidFill>
              </a:rPr>
              <a:t>of All </a:t>
            </a:r>
            <a:r>
              <a:rPr lang="en-US" sz="4000" b="1" dirty="0" err="1">
                <a:solidFill>
                  <a:srgbClr val="60BB46"/>
                </a:solidFill>
              </a:rPr>
              <a:t>Kharif</a:t>
            </a:r>
            <a:r>
              <a:rPr lang="en-US" sz="4000" b="1" dirty="0">
                <a:solidFill>
                  <a:srgbClr val="60BB46"/>
                </a:solidFill>
              </a:rPr>
              <a:t> </a:t>
            </a:r>
            <a:r>
              <a:rPr lang="en-US" sz="4000" b="1" dirty="0" smtClean="0">
                <a:solidFill>
                  <a:srgbClr val="60BB46"/>
                </a:solidFill>
              </a:rPr>
              <a:t>Crops </a:t>
            </a:r>
            <a:endParaRPr lang="en-US" sz="4000" b="1" dirty="0">
              <a:solidFill>
                <a:srgbClr val="60BB46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0272584" y="6275987"/>
            <a:ext cx="16146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60BB46"/>
                </a:solidFill>
              </a:rPr>
              <a:t>As on 1</a:t>
            </a:r>
            <a:r>
              <a:rPr lang="en-US" sz="1000" b="1" baseline="30000" dirty="0">
                <a:solidFill>
                  <a:srgbClr val="60BB46"/>
                </a:solidFill>
              </a:rPr>
              <a:t>st</a:t>
            </a:r>
            <a:r>
              <a:rPr lang="en-US" sz="1000" b="1" dirty="0">
                <a:solidFill>
                  <a:srgbClr val="60BB46"/>
                </a:solidFill>
              </a:rPr>
              <a:t> January 2019</a:t>
            </a:r>
            <a:endParaRPr lang="en-IN" sz="1000" b="1" dirty="0">
              <a:solidFill>
                <a:srgbClr val="60BB46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405930" y="3995010"/>
            <a:ext cx="2679090" cy="2271659"/>
          </a:xfrm>
          <a:prstGeom prst="rect">
            <a:avLst/>
          </a:prstGeom>
          <a:solidFill>
            <a:srgbClr val="489A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8" name="Rectangle 27"/>
          <p:cNvSpPr/>
          <p:nvPr/>
        </p:nvSpPr>
        <p:spPr>
          <a:xfrm>
            <a:off x="505622" y="4089400"/>
            <a:ext cx="2473361" cy="2073275"/>
          </a:xfrm>
          <a:prstGeom prst="rect">
            <a:avLst/>
          </a:prstGeom>
          <a:noFill/>
          <a:ln>
            <a:solidFill>
              <a:srgbClr val="E9F3E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9" name="Rectangle 28"/>
          <p:cNvSpPr/>
          <p:nvPr/>
        </p:nvSpPr>
        <p:spPr>
          <a:xfrm>
            <a:off x="3299440" y="3995010"/>
            <a:ext cx="2679090" cy="2271659"/>
          </a:xfrm>
          <a:prstGeom prst="rect">
            <a:avLst/>
          </a:prstGeom>
          <a:solidFill>
            <a:srgbClr val="489A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0" name="Rectangle 29"/>
          <p:cNvSpPr/>
          <p:nvPr/>
        </p:nvSpPr>
        <p:spPr>
          <a:xfrm>
            <a:off x="3399132" y="4089400"/>
            <a:ext cx="2473361" cy="2073275"/>
          </a:xfrm>
          <a:prstGeom prst="rect">
            <a:avLst/>
          </a:prstGeom>
          <a:noFill/>
          <a:ln>
            <a:solidFill>
              <a:srgbClr val="E9F3E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1" name="Rectangle 30"/>
          <p:cNvSpPr/>
          <p:nvPr/>
        </p:nvSpPr>
        <p:spPr>
          <a:xfrm>
            <a:off x="6202605" y="3995010"/>
            <a:ext cx="2679090" cy="2271659"/>
          </a:xfrm>
          <a:prstGeom prst="rect">
            <a:avLst/>
          </a:prstGeom>
          <a:solidFill>
            <a:srgbClr val="489A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2" name="Rectangle 31"/>
          <p:cNvSpPr/>
          <p:nvPr/>
        </p:nvSpPr>
        <p:spPr>
          <a:xfrm>
            <a:off x="6302297" y="4089400"/>
            <a:ext cx="2473361" cy="2073275"/>
          </a:xfrm>
          <a:prstGeom prst="rect">
            <a:avLst/>
          </a:prstGeom>
          <a:noFill/>
          <a:ln>
            <a:solidFill>
              <a:srgbClr val="E9F3E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3" name="Rectangle 32"/>
          <p:cNvSpPr/>
          <p:nvPr/>
        </p:nvSpPr>
        <p:spPr>
          <a:xfrm>
            <a:off x="9099307" y="3995010"/>
            <a:ext cx="2679090" cy="2271659"/>
          </a:xfrm>
          <a:prstGeom prst="rect">
            <a:avLst/>
          </a:prstGeom>
          <a:solidFill>
            <a:srgbClr val="489A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5" name="Rectangle 34"/>
          <p:cNvSpPr/>
          <p:nvPr/>
        </p:nvSpPr>
        <p:spPr>
          <a:xfrm>
            <a:off x="9198999" y="4089400"/>
            <a:ext cx="2473361" cy="2073275"/>
          </a:xfrm>
          <a:prstGeom prst="rect">
            <a:avLst/>
          </a:prstGeom>
          <a:noFill/>
          <a:ln>
            <a:solidFill>
              <a:srgbClr val="E9F3E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7" name="TextBox 46"/>
          <p:cNvSpPr txBox="1"/>
          <p:nvPr/>
        </p:nvSpPr>
        <p:spPr>
          <a:xfrm>
            <a:off x="667265" y="4819135"/>
            <a:ext cx="21500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Hike in MSP for all </a:t>
            </a:r>
          </a:p>
          <a:p>
            <a:pPr algn="ctr"/>
            <a:r>
              <a:rPr lang="en-US" b="1" dirty="0">
                <a:solidFill>
                  <a:schemeClr val="bg1"/>
                </a:solidFill>
              </a:rPr>
              <a:t>14 </a:t>
            </a:r>
            <a:r>
              <a:rPr lang="en-US" b="1" dirty="0" err="1">
                <a:solidFill>
                  <a:schemeClr val="bg1"/>
                </a:solidFill>
              </a:rPr>
              <a:t>Kharif</a:t>
            </a:r>
            <a:r>
              <a:rPr lang="en-US" b="1" dirty="0">
                <a:solidFill>
                  <a:schemeClr val="bg1"/>
                </a:solidFill>
              </a:rPr>
              <a:t> crops </a:t>
            </a:r>
            <a:r>
              <a:rPr lang="en-US" dirty="0">
                <a:solidFill>
                  <a:schemeClr val="bg1"/>
                </a:solidFill>
              </a:rPr>
              <a:t>to be 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marketed in 2018-19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 Season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3572289" y="4819135"/>
            <a:ext cx="21500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Raise in MSP ranging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from </a:t>
            </a:r>
            <a:r>
              <a:rPr lang="en-US" b="1" dirty="0">
                <a:solidFill>
                  <a:schemeClr val="bg1"/>
                </a:solidFill>
                <a:latin typeface="Rupee" panose="02000500000000000000" pitchFamily="2" charset="0"/>
              </a:rPr>
              <a:t>₹</a:t>
            </a:r>
            <a:r>
              <a:rPr lang="en-US" b="1" dirty="0" smtClean="0">
                <a:solidFill>
                  <a:schemeClr val="bg1"/>
                </a:solidFill>
              </a:rPr>
              <a:t>200 </a:t>
            </a:r>
            <a:r>
              <a:rPr lang="en-US" b="1" dirty="0">
                <a:solidFill>
                  <a:schemeClr val="bg1"/>
                </a:solidFill>
              </a:rPr>
              <a:t>to </a:t>
            </a:r>
            <a:r>
              <a:rPr lang="en-US" b="1" dirty="0">
                <a:solidFill>
                  <a:schemeClr val="bg1"/>
                </a:solidFill>
                <a:latin typeface="Rupee" panose="02000500000000000000" pitchFamily="2" charset="0"/>
              </a:rPr>
              <a:t>₹</a:t>
            </a:r>
            <a:r>
              <a:rPr lang="en-US" b="1" dirty="0" smtClean="0">
                <a:solidFill>
                  <a:schemeClr val="bg1"/>
                </a:solidFill>
              </a:rPr>
              <a:t>1827 </a:t>
            </a:r>
            <a:r>
              <a:rPr lang="en-US" dirty="0">
                <a:solidFill>
                  <a:schemeClr val="bg1"/>
                </a:solidFill>
              </a:rPr>
              <a:t>per quintal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6463809" y="4819135"/>
            <a:ext cx="21500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Ensuring 50% to 97%</a:t>
            </a:r>
          </a:p>
          <a:p>
            <a:pPr algn="ctr"/>
            <a:r>
              <a:rPr lang="en-US" b="1" dirty="0">
                <a:solidFill>
                  <a:schemeClr val="bg1"/>
                </a:solidFill>
              </a:rPr>
              <a:t>return </a:t>
            </a:r>
            <a:r>
              <a:rPr lang="en-US" dirty="0">
                <a:solidFill>
                  <a:schemeClr val="bg1"/>
                </a:solidFill>
              </a:rPr>
              <a:t>over cost of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production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9371931" y="4819135"/>
            <a:ext cx="21500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To boost production, </a:t>
            </a:r>
          </a:p>
          <a:p>
            <a:pPr algn="ctr"/>
            <a:r>
              <a:rPr lang="en-US" dirty="0" smtClean="0">
                <a:solidFill>
                  <a:schemeClr val="bg1"/>
                </a:solidFill>
              </a:rPr>
              <a:t>improve nutritional</a:t>
            </a:r>
          </a:p>
          <a:p>
            <a:pPr algn="ctr"/>
            <a:r>
              <a:rPr lang="en-US" dirty="0" smtClean="0">
                <a:solidFill>
                  <a:schemeClr val="bg1"/>
                </a:solidFill>
              </a:rPr>
              <a:t> security &amp; reduced import</a:t>
            </a:r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832" y="3240488"/>
            <a:ext cx="1174457" cy="117445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1256" y="3234203"/>
            <a:ext cx="1206075" cy="12060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8581" y="3276733"/>
            <a:ext cx="1185769" cy="118576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7695" y="3347004"/>
            <a:ext cx="1140724" cy="1140724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82896" y="138366"/>
            <a:ext cx="1399553" cy="338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349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0BB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/>
          <p:cNvSpPr/>
          <p:nvPr/>
        </p:nvSpPr>
        <p:spPr>
          <a:xfrm>
            <a:off x="209550" y="904875"/>
            <a:ext cx="11772900" cy="5724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ight Triangle 5"/>
          <p:cNvSpPr/>
          <p:nvPr/>
        </p:nvSpPr>
        <p:spPr>
          <a:xfrm rot="16200000">
            <a:off x="7538847" y="589189"/>
            <a:ext cx="323850" cy="32385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/>
          <p:cNvSpPr txBox="1"/>
          <p:nvPr/>
        </p:nvSpPr>
        <p:spPr>
          <a:xfrm>
            <a:off x="324931" y="169459"/>
            <a:ext cx="49869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PUTTING FARMERS FIRST</a:t>
            </a:r>
            <a:endParaRPr lang="en-IN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24931" y="971802"/>
            <a:ext cx="7115175" cy="132343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US" sz="4000" b="1" dirty="0" smtClean="0">
                <a:solidFill>
                  <a:srgbClr val="60BB46"/>
                </a:solidFill>
              </a:rPr>
              <a:t>Unprecedented Hike </a:t>
            </a:r>
            <a:r>
              <a:rPr lang="en-US" sz="4000" b="1" dirty="0">
                <a:solidFill>
                  <a:srgbClr val="60BB46"/>
                </a:solidFill>
              </a:rPr>
              <a:t>in MSP </a:t>
            </a:r>
            <a:r>
              <a:rPr lang="en-US" sz="4000" b="1" dirty="0" smtClean="0">
                <a:solidFill>
                  <a:srgbClr val="60BB46"/>
                </a:solidFill>
              </a:rPr>
              <a:t>of All </a:t>
            </a:r>
            <a:r>
              <a:rPr lang="en-US" sz="4000" b="1" dirty="0">
                <a:solidFill>
                  <a:srgbClr val="60BB46"/>
                </a:solidFill>
              </a:rPr>
              <a:t>Rabi </a:t>
            </a:r>
            <a:r>
              <a:rPr lang="en-US" sz="4000" b="1" dirty="0" smtClean="0">
                <a:solidFill>
                  <a:srgbClr val="60BB46"/>
                </a:solidFill>
              </a:rPr>
              <a:t>Crops</a:t>
            </a:r>
            <a:endParaRPr lang="en-IN" sz="4000" b="1" dirty="0">
              <a:solidFill>
                <a:srgbClr val="60BB46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584744"/>
            <a:ext cx="4133849" cy="258270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0272584" y="6275987"/>
            <a:ext cx="16146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60BB46"/>
                </a:solidFill>
              </a:rPr>
              <a:t>As on 1</a:t>
            </a:r>
            <a:r>
              <a:rPr lang="en-US" sz="1000" b="1" baseline="30000" dirty="0">
                <a:solidFill>
                  <a:srgbClr val="60BB46"/>
                </a:solidFill>
              </a:rPr>
              <a:t>st</a:t>
            </a:r>
            <a:r>
              <a:rPr lang="en-US" sz="1000" b="1" dirty="0">
                <a:solidFill>
                  <a:srgbClr val="60BB46"/>
                </a:solidFill>
              </a:rPr>
              <a:t> January 2019</a:t>
            </a:r>
            <a:endParaRPr lang="en-IN" sz="1000" b="1" dirty="0">
              <a:solidFill>
                <a:srgbClr val="60BB46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731" y="2384326"/>
            <a:ext cx="406641" cy="22660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95888" y="2317402"/>
            <a:ext cx="3311611" cy="376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Cost of production per quintal</a:t>
            </a:r>
            <a:endParaRPr lang="en-IN" dirty="0"/>
          </a:p>
        </p:txBody>
      </p:sp>
      <p:sp>
        <p:nvSpPr>
          <p:cNvPr id="14" name="TextBox 13"/>
          <p:cNvSpPr txBox="1"/>
          <p:nvPr/>
        </p:nvSpPr>
        <p:spPr>
          <a:xfrm>
            <a:off x="4536988" y="2317402"/>
            <a:ext cx="2605217" cy="376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MSP (2019-20)</a:t>
            </a:r>
            <a:endParaRPr lang="en-IN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7340" y="2384326"/>
            <a:ext cx="429912" cy="226602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539075" y="2708698"/>
            <a:ext cx="38703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*Return over cost of production (%)</a:t>
            </a:r>
            <a:endParaRPr lang="en-IN" sz="2000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4695" y="3624410"/>
            <a:ext cx="2384637" cy="92143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5551" y="5191829"/>
            <a:ext cx="2391952" cy="928748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62625" y="3639132"/>
            <a:ext cx="2523619" cy="928748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62625" y="5191829"/>
            <a:ext cx="2552878" cy="928748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48965" y="3643701"/>
            <a:ext cx="2472415" cy="921436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48965" y="5185020"/>
            <a:ext cx="2523619" cy="921436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1137811" y="3270869"/>
            <a:ext cx="1111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Wheat</a:t>
            </a:r>
            <a:endParaRPr lang="en-IN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1137811" y="4847098"/>
            <a:ext cx="1111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Barley</a:t>
            </a:r>
            <a:endParaRPr lang="en-IN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4806958" y="3270869"/>
            <a:ext cx="1111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/>
              <a:t>Masur</a:t>
            </a:r>
            <a:endParaRPr lang="en-IN" b="1" dirty="0"/>
          </a:p>
        </p:txBody>
      </p:sp>
      <p:sp>
        <p:nvSpPr>
          <p:cNvPr id="28" name="TextBox 27"/>
          <p:cNvSpPr txBox="1"/>
          <p:nvPr/>
        </p:nvSpPr>
        <p:spPr>
          <a:xfrm>
            <a:off x="4223975" y="4847098"/>
            <a:ext cx="2197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Rapeseed &amp; Mustard</a:t>
            </a:r>
            <a:endParaRPr lang="en-IN" b="1" dirty="0"/>
          </a:p>
        </p:txBody>
      </p:sp>
      <p:sp>
        <p:nvSpPr>
          <p:cNvPr id="29" name="TextBox 28"/>
          <p:cNvSpPr txBox="1"/>
          <p:nvPr/>
        </p:nvSpPr>
        <p:spPr>
          <a:xfrm>
            <a:off x="8417132" y="3270869"/>
            <a:ext cx="1111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Gram</a:t>
            </a:r>
            <a:endParaRPr lang="en-IN" b="1" dirty="0"/>
          </a:p>
        </p:txBody>
      </p:sp>
      <p:sp>
        <p:nvSpPr>
          <p:cNvPr id="30" name="TextBox 29"/>
          <p:cNvSpPr txBox="1"/>
          <p:nvPr/>
        </p:nvSpPr>
        <p:spPr>
          <a:xfrm>
            <a:off x="8417132" y="4847098"/>
            <a:ext cx="1111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Safflower</a:t>
            </a:r>
            <a:endParaRPr lang="en-IN" b="1" dirty="0"/>
          </a:p>
        </p:txBody>
      </p:sp>
      <p:sp>
        <p:nvSpPr>
          <p:cNvPr id="31" name="TextBox 30"/>
          <p:cNvSpPr txBox="1"/>
          <p:nvPr/>
        </p:nvSpPr>
        <p:spPr>
          <a:xfrm>
            <a:off x="2163188" y="3968943"/>
            <a:ext cx="1111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112.5%*</a:t>
            </a:r>
            <a:endParaRPr lang="en-IN" dirty="0"/>
          </a:p>
        </p:txBody>
      </p:sp>
      <p:sp>
        <p:nvSpPr>
          <p:cNvPr id="32" name="TextBox 31"/>
          <p:cNvSpPr txBox="1"/>
          <p:nvPr/>
        </p:nvSpPr>
        <p:spPr>
          <a:xfrm>
            <a:off x="5816661" y="3968943"/>
            <a:ext cx="1111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76.7%*</a:t>
            </a:r>
            <a:endParaRPr lang="en-IN" dirty="0"/>
          </a:p>
        </p:txBody>
      </p:sp>
      <p:sp>
        <p:nvSpPr>
          <p:cNvPr id="33" name="TextBox 32"/>
          <p:cNvSpPr txBox="1"/>
          <p:nvPr/>
        </p:nvSpPr>
        <p:spPr>
          <a:xfrm>
            <a:off x="9435236" y="3968943"/>
            <a:ext cx="1111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75.2%*</a:t>
            </a:r>
            <a:endParaRPr lang="en-IN" dirty="0"/>
          </a:p>
        </p:txBody>
      </p:sp>
      <p:sp>
        <p:nvSpPr>
          <p:cNvPr id="34" name="TextBox 33"/>
          <p:cNvSpPr txBox="1"/>
          <p:nvPr/>
        </p:nvSpPr>
        <p:spPr>
          <a:xfrm>
            <a:off x="2163188" y="5577913"/>
            <a:ext cx="1111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67.4%*</a:t>
            </a:r>
            <a:endParaRPr lang="en-IN" dirty="0"/>
          </a:p>
        </p:txBody>
      </p:sp>
      <p:sp>
        <p:nvSpPr>
          <p:cNvPr id="35" name="TextBox 34"/>
          <p:cNvSpPr txBox="1"/>
          <p:nvPr/>
        </p:nvSpPr>
        <p:spPr>
          <a:xfrm>
            <a:off x="5816661" y="5577913"/>
            <a:ext cx="1111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89.9%*</a:t>
            </a:r>
            <a:endParaRPr lang="en-IN" dirty="0"/>
          </a:p>
        </p:txBody>
      </p:sp>
      <p:sp>
        <p:nvSpPr>
          <p:cNvPr id="36" name="TextBox 35"/>
          <p:cNvSpPr txBox="1"/>
          <p:nvPr/>
        </p:nvSpPr>
        <p:spPr>
          <a:xfrm>
            <a:off x="9435236" y="5577913"/>
            <a:ext cx="1111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50.1%*</a:t>
            </a:r>
            <a:endParaRPr lang="en-IN" dirty="0"/>
          </a:p>
        </p:txBody>
      </p:sp>
      <p:sp>
        <p:nvSpPr>
          <p:cNvPr id="37" name="TextBox 36"/>
          <p:cNvSpPr txBox="1"/>
          <p:nvPr/>
        </p:nvSpPr>
        <p:spPr>
          <a:xfrm>
            <a:off x="2045708" y="3590353"/>
            <a:ext cx="1111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₹1840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045708" y="5141499"/>
            <a:ext cx="1111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₹1440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5722401" y="3598591"/>
            <a:ext cx="1111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₹4475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5722401" y="5149737"/>
            <a:ext cx="1111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₹4200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9298350" y="3598591"/>
            <a:ext cx="1111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₹4620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9347778" y="5149737"/>
            <a:ext cx="1111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₹4945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555551" y="4208068"/>
            <a:ext cx="1111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₹866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539075" y="5751245"/>
            <a:ext cx="1111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₹860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4080965" y="4241020"/>
            <a:ext cx="1111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₹2532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4064489" y="5775959"/>
            <a:ext cx="1111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₹221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7763098" y="4241020"/>
            <a:ext cx="1111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₹2637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7746622" y="5775959"/>
            <a:ext cx="1111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₹3294</a:t>
            </a:r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582896" y="138366"/>
            <a:ext cx="1399553" cy="338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059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0BB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/>
          <p:cNvSpPr/>
          <p:nvPr/>
        </p:nvSpPr>
        <p:spPr>
          <a:xfrm>
            <a:off x="209550" y="904875"/>
            <a:ext cx="11772900" cy="5724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ight Triangle 5"/>
          <p:cNvSpPr/>
          <p:nvPr/>
        </p:nvSpPr>
        <p:spPr>
          <a:xfrm rot="16200000">
            <a:off x="7538847" y="589189"/>
            <a:ext cx="323850" cy="32385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/>
          <p:cNvSpPr txBox="1"/>
          <p:nvPr/>
        </p:nvSpPr>
        <p:spPr>
          <a:xfrm>
            <a:off x="324931" y="169459"/>
            <a:ext cx="49869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PUTTING FARMERS FIRST</a:t>
            </a:r>
            <a:endParaRPr lang="en-IN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24931" y="998696"/>
            <a:ext cx="7115175" cy="132343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US" sz="4000" b="1" dirty="0">
                <a:solidFill>
                  <a:srgbClr val="60BB46"/>
                </a:solidFill>
              </a:rPr>
              <a:t>Ensuring Remunerative Prices to </a:t>
            </a:r>
            <a:r>
              <a:rPr lang="en-US" sz="4000" b="1" dirty="0" smtClean="0">
                <a:solidFill>
                  <a:srgbClr val="60BB46"/>
                </a:solidFill>
              </a:rPr>
              <a:t>Farmers</a:t>
            </a:r>
            <a:endParaRPr lang="en-US" sz="4000" b="1" dirty="0">
              <a:solidFill>
                <a:srgbClr val="60BB46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272584" y="6275987"/>
            <a:ext cx="16146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60BB46"/>
                </a:solidFill>
              </a:rPr>
              <a:t>As on 1</a:t>
            </a:r>
            <a:r>
              <a:rPr lang="en-US" sz="1000" b="1" baseline="30000" dirty="0">
                <a:solidFill>
                  <a:srgbClr val="60BB46"/>
                </a:solidFill>
              </a:rPr>
              <a:t>st</a:t>
            </a:r>
            <a:r>
              <a:rPr lang="en-US" sz="1000" b="1" dirty="0">
                <a:solidFill>
                  <a:srgbClr val="60BB46"/>
                </a:solidFill>
              </a:rPr>
              <a:t> January 2019</a:t>
            </a:r>
            <a:endParaRPr lang="en-IN" sz="1000" b="1" dirty="0">
              <a:solidFill>
                <a:srgbClr val="60BB46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20395" y="2323623"/>
            <a:ext cx="677974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solidFill>
                  <a:srgbClr val="60BB46"/>
                </a:solidFill>
              </a:rPr>
              <a:t>PM </a:t>
            </a:r>
            <a:r>
              <a:rPr lang="en-US" sz="2200" dirty="0" err="1">
                <a:solidFill>
                  <a:srgbClr val="60BB46"/>
                </a:solidFill>
              </a:rPr>
              <a:t>Annadata</a:t>
            </a:r>
            <a:r>
              <a:rPr lang="en-US" sz="2200" dirty="0">
                <a:solidFill>
                  <a:srgbClr val="60BB46"/>
                </a:solidFill>
              </a:rPr>
              <a:t> </a:t>
            </a:r>
            <a:r>
              <a:rPr lang="en-US" sz="2200" dirty="0" err="1">
                <a:solidFill>
                  <a:srgbClr val="60BB46"/>
                </a:solidFill>
              </a:rPr>
              <a:t>Aay</a:t>
            </a:r>
            <a:r>
              <a:rPr lang="en-US" sz="2200" dirty="0">
                <a:solidFill>
                  <a:srgbClr val="60BB46"/>
                </a:solidFill>
              </a:rPr>
              <a:t> </a:t>
            </a:r>
            <a:r>
              <a:rPr lang="en-US" sz="2200" dirty="0" err="1" smtClean="0">
                <a:solidFill>
                  <a:srgbClr val="60BB46"/>
                </a:solidFill>
              </a:rPr>
              <a:t>Sanrakshan</a:t>
            </a:r>
            <a:r>
              <a:rPr lang="en-US" sz="2200" dirty="0" smtClean="0">
                <a:solidFill>
                  <a:srgbClr val="60BB46"/>
                </a:solidFill>
              </a:rPr>
              <a:t> </a:t>
            </a:r>
            <a:r>
              <a:rPr lang="en-US" sz="2200" dirty="0" err="1" smtClean="0">
                <a:solidFill>
                  <a:srgbClr val="60BB46"/>
                </a:solidFill>
              </a:rPr>
              <a:t>Abhiyan</a:t>
            </a:r>
            <a:r>
              <a:rPr lang="en-US" sz="2200" dirty="0" smtClean="0">
                <a:solidFill>
                  <a:srgbClr val="60BB46"/>
                </a:solidFill>
              </a:rPr>
              <a:t> launched </a:t>
            </a:r>
            <a:endParaRPr lang="en-IN" sz="2200" dirty="0">
              <a:solidFill>
                <a:srgbClr val="60BB46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584744"/>
            <a:ext cx="4133849" cy="258270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13434" y="4439920"/>
            <a:ext cx="223766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Physical procurement of pulses, oilseeds &amp; Copra by </a:t>
            </a:r>
            <a:r>
              <a:rPr lang="en-US" sz="1600" dirty="0" smtClean="0"/>
              <a:t>Nodal </a:t>
            </a:r>
            <a:r>
              <a:rPr lang="en-US" sz="1600" dirty="0"/>
              <a:t>Agencies. </a:t>
            </a:r>
          </a:p>
          <a:p>
            <a:pPr algn="ctr"/>
            <a:r>
              <a:rPr lang="en-US" sz="1600" dirty="0" smtClean="0"/>
              <a:t>Govt. </a:t>
            </a:r>
            <a:r>
              <a:rPr lang="en-US" sz="1600" dirty="0"/>
              <a:t>to bear procurement expenditure &amp; </a:t>
            </a:r>
            <a:r>
              <a:rPr lang="en-US" sz="1600" dirty="0" smtClean="0"/>
              <a:t>losses</a:t>
            </a:r>
            <a:endParaRPr lang="en-IN" sz="1600" dirty="0"/>
          </a:p>
        </p:txBody>
      </p:sp>
      <p:sp>
        <p:nvSpPr>
          <p:cNvPr id="14" name="TextBox 13"/>
          <p:cNvSpPr txBox="1"/>
          <p:nvPr/>
        </p:nvSpPr>
        <p:spPr>
          <a:xfrm>
            <a:off x="3308781" y="4493707"/>
            <a:ext cx="249194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To cover all oilseeds for </a:t>
            </a:r>
          </a:p>
          <a:p>
            <a:pPr algn="ctr"/>
            <a:r>
              <a:rPr lang="en-US" sz="1600" dirty="0"/>
              <a:t>which MSP is notified.</a:t>
            </a:r>
          </a:p>
          <a:p>
            <a:pPr algn="ctr"/>
            <a:r>
              <a:rPr lang="en-US" sz="1600" dirty="0"/>
              <a:t>Farmers to get direct payment to the  difference between MSP &amp; selling price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190225" y="4493706"/>
            <a:ext cx="240244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Private sector participation in procurement operation to be </a:t>
            </a:r>
            <a:r>
              <a:rPr lang="en-US" sz="1600" dirty="0" smtClean="0"/>
              <a:t>piloted</a:t>
            </a:r>
            <a:endParaRPr lang="en-US" sz="160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434" y="2920307"/>
            <a:ext cx="569478" cy="576633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397217" y="3556746"/>
            <a:ext cx="2270809" cy="786653"/>
          </a:xfrm>
          <a:prstGeom prst="rect">
            <a:avLst/>
          </a:prstGeom>
          <a:solidFill>
            <a:srgbClr val="007A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 22"/>
          <p:cNvSpPr/>
          <p:nvPr/>
        </p:nvSpPr>
        <p:spPr>
          <a:xfrm>
            <a:off x="3308780" y="3571874"/>
            <a:ext cx="2364371" cy="771525"/>
          </a:xfrm>
          <a:prstGeom prst="rect">
            <a:avLst/>
          </a:prstGeom>
          <a:solidFill>
            <a:srgbClr val="007A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ectangle 23"/>
          <p:cNvSpPr/>
          <p:nvPr/>
        </p:nvSpPr>
        <p:spPr>
          <a:xfrm>
            <a:off x="6190225" y="3600449"/>
            <a:ext cx="2323836" cy="763499"/>
          </a:xfrm>
          <a:prstGeom prst="rect">
            <a:avLst/>
          </a:prstGeom>
          <a:solidFill>
            <a:srgbClr val="007A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3250" y="2978504"/>
            <a:ext cx="800100" cy="561752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01714" y="2900001"/>
            <a:ext cx="513785" cy="671873"/>
          </a:xfrm>
          <a:prstGeom prst="rect">
            <a:avLst/>
          </a:prstGeom>
        </p:spPr>
      </p:pic>
      <p:cxnSp>
        <p:nvCxnSpPr>
          <p:cNvPr id="28" name="Straight Connector 27"/>
          <p:cNvCxnSpPr/>
          <p:nvPr/>
        </p:nvCxnSpPr>
        <p:spPr>
          <a:xfrm>
            <a:off x="2962275" y="3458840"/>
            <a:ext cx="0" cy="2637160"/>
          </a:xfrm>
          <a:prstGeom prst="line">
            <a:avLst/>
          </a:prstGeom>
          <a:ln w="19050">
            <a:solidFill>
              <a:srgbClr val="007A2E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5895975" y="3458840"/>
            <a:ext cx="0" cy="2637160"/>
          </a:xfrm>
          <a:prstGeom prst="line">
            <a:avLst/>
          </a:prstGeom>
          <a:ln w="19050">
            <a:solidFill>
              <a:srgbClr val="007A2E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322760" y="3680333"/>
            <a:ext cx="22930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Price Support </a:t>
            </a:r>
          </a:p>
          <a:p>
            <a:pPr algn="ctr"/>
            <a:r>
              <a:rPr lang="en-US" sz="1600" dirty="0">
                <a:solidFill>
                  <a:schemeClr val="bg1"/>
                </a:solidFill>
              </a:rPr>
              <a:t>Scheme (PSS)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3273452" y="3650054"/>
            <a:ext cx="23592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Price Deficiency Payment</a:t>
            </a:r>
          </a:p>
          <a:p>
            <a:pPr algn="ctr"/>
            <a:r>
              <a:rPr lang="en-US" sz="1600" dirty="0">
                <a:solidFill>
                  <a:schemeClr val="bg1"/>
                </a:solidFill>
              </a:rPr>
              <a:t>Scheme (PDPS)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152214" y="3566699"/>
            <a:ext cx="22813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Pilot of Private </a:t>
            </a:r>
          </a:p>
          <a:p>
            <a:pPr algn="ctr"/>
            <a:r>
              <a:rPr lang="en-US" sz="1600" dirty="0">
                <a:solidFill>
                  <a:schemeClr val="bg1"/>
                </a:solidFill>
              </a:rPr>
              <a:t>Procurement &amp; </a:t>
            </a:r>
            <a:r>
              <a:rPr lang="en-US" sz="1600" dirty="0" err="1">
                <a:solidFill>
                  <a:schemeClr val="bg1"/>
                </a:solidFill>
              </a:rPr>
              <a:t>Stockist</a:t>
            </a:r>
            <a:endParaRPr lang="en-US" sz="1600" dirty="0">
              <a:solidFill>
                <a:schemeClr val="bg1"/>
              </a:solidFill>
            </a:endParaRPr>
          </a:p>
          <a:p>
            <a:pPr algn="ctr"/>
            <a:r>
              <a:rPr lang="en-US" sz="1600" dirty="0">
                <a:solidFill>
                  <a:schemeClr val="bg1"/>
                </a:solidFill>
              </a:rPr>
              <a:t>Scheme (PPPS) </a:t>
            </a:r>
          </a:p>
        </p:txBody>
      </p:sp>
      <p:sp>
        <p:nvSpPr>
          <p:cNvPr id="33" name="Rectangle 32"/>
          <p:cNvSpPr/>
          <p:nvPr/>
        </p:nvSpPr>
        <p:spPr>
          <a:xfrm>
            <a:off x="8723611" y="3297280"/>
            <a:ext cx="2898581" cy="2914775"/>
          </a:xfrm>
          <a:prstGeom prst="rect">
            <a:avLst/>
          </a:prstGeom>
          <a:solidFill>
            <a:srgbClr val="60BB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4" name="Rectangle 33"/>
          <p:cNvSpPr/>
          <p:nvPr/>
        </p:nvSpPr>
        <p:spPr>
          <a:xfrm>
            <a:off x="8723611" y="5438775"/>
            <a:ext cx="2968533" cy="6182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9053" y="4029852"/>
            <a:ext cx="2545110" cy="1793697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9086337" y="3647954"/>
            <a:ext cx="23130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Government guarantee </a:t>
            </a:r>
          </a:p>
          <a:p>
            <a:pPr algn="ctr"/>
            <a:r>
              <a:rPr lang="en-US" sz="1600" b="1" dirty="0">
                <a:solidFill>
                  <a:schemeClr val="bg1"/>
                </a:solidFill>
              </a:rPr>
              <a:t>increased  to 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8913340" y="5506735"/>
            <a:ext cx="26608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b="1" dirty="0">
                <a:solidFill>
                  <a:srgbClr val="60BB46"/>
                </a:solidFill>
                <a:latin typeface="Rupee" panose="02000500000000000000" pitchFamily="2" charset="0"/>
              </a:rPr>
              <a:t>₹</a:t>
            </a:r>
            <a:r>
              <a:rPr lang="en-IN" sz="2400" b="1" dirty="0" smtClean="0">
                <a:solidFill>
                  <a:srgbClr val="60BB46"/>
                </a:solidFill>
              </a:rPr>
              <a:t>45,550 </a:t>
            </a:r>
            <a:r>
              <a:rPr lang="en-IN" sz="2400" b="1" dirty="0">
                <a:solidFill>
                  <a:srgbClr val="60BB46"/>
                </a:solidFill>
              </a:rPr>
              <a:t>crore</a:t>
            </a: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82896" y="138366"/>
            <a:ext cx="1399553" cy="338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8465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6A5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v</a:t>
            </a:r>
            <a:endParaRPr lang="en-IN" dirty="0"/>
          </a:p>
        </p:txBody>
      </p:sp>
      <p:sp>
        <p:nvSpPr>
          <p:cNvPr id="5" name="Rectangle 4"/>
          <p:cNvSpPr/>
          <p:nvPr/>
        </p:nvSpPr>
        <p:spPr>
          <a:xfrm>
            <a:off x="209550" y="904875"/>
            <a:ext cx="11772900" cy="5724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" name="Right Triangle 5"/>
          <p:cNvSpPr/>
          <p:nvPr/>
        </p:nvSpPr>
        <p:spPr>
          <a:xfrm rot="16200000">
            <a:off x="7530609" y="589189"/>
            <a:ext cx="323850" cy="32385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/>
          <p:cNvSpPr txBox="1"/>
          <p:nvPr/>
        </p:nvSpPr>
        <p:spPr>
          <a:xfrm>
            <a:off x="324931" y="169459"/>
            <a:ext cx="47657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DEVELOPMENT FOR ALL</a:t>
            </a:r>
            <a:endParaRPr lang="en-IN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24931" y="998696"/>
            <a:ext cx="7115175" cy="132343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US" sz="4000" b="1" dirty="0">
                <a:solidFill>
                  <a:srgbClr val="46A5AE"/>
                </a:solidFill>
              </a:rPr>
              <a:t>Jan </a:t>
            </a:r>
            <a:r>
              <a:rPr lang="en-US" sz="4000" b="1" dirty="0" err="1">
                <a:solidFill>
                  <a:srgbClr val="46A5AE"/>
                </a:solidFill>
              </a:rPr>
              <a:t>Dhan</a:t>
            </a:r>
            <a:r>
              <a:rPr lang="en-US" sz="4000" b="1" dirty="0">
                <a:solidFill>
                  <a:srgbClr val="46A5AE"/>
                </a:solidFill>
              </a:rPr>
              <a:t> </a:t>
            </a:r>
            <a:r>
              <a:rPr lang="en-US" sz="4000" b="1" dirty="0" err="1">
                <a:solidFill>
                  <a:srgbClr val="46A5AE"/>
                </a:solidFill>
              </a:rPr>
              <a:t>Yojana</a:t>
            </a:r>
            <a:r>
              <a:rPr lang="en-US" sz="4000" b="1" dirty="0">
                <a:solidFill>
                  <a:srgbClr val="46A5AE"/>
                </a:solidFill>
              </a:rPr>
              <a:t> S</a:t>
            </a:r>
            <a:r>
              <a:rPr lang="en-US" sz="4000" b="1" dirty="0" smtClean="0">
                <a:solidFill>
                  <a:srgbClr val="46A5AE"/>
                </a:solidFill>
              </a:rPr>
              <a:t>erving </a:t>
            </a:r>
            <a:r>
              <a:rPr lang="en-US" sz="4000" b="1" dirty="0">
                <a:solidFill>
                  <a:srgbClr val="46A5AE"/>
                </a:solidFill>
              </a:rPr>
              <a:t>the </a:t>
            </a:r>
            <a:r>
              <a:rPr lang="en-US" sz="4000" b="1" dirty="0" smtClean="0">
                <a:solidFill>
                  <a:srgbClr val="46A5AE"/>
                </a:solidFill>
              </a:rPr>
              <a:t>Banking </a:t>
            </a:r>
            <a:r>
              <a:rPr lang="en-US" sz="4000" b="1" dirty="0">
                <a:solidFill>
                  <a:srgbClr val="46A5AE"/>
                </a:solidFill>
              </a:rPr>
              <a:t>N</a:t>
            </a:r>
            <a:r>
              <a:rPr lang="en-US" sz="4000" b="1" dirty="0" smtClean="0">
                <a:solidFill>
                  <a:srgbClr val="46A5AE"/>
                </a:solidFill>
              </a:rPr>
              <a:t>eeds </a:t>
            </a:r>
            <a:r>
              <a:rPr lang="en-US" sz="4000" b="1" dirty="0">
                <a:solidFill>
                  <a:srgbClr val="46A5AE"/>
                </a:solidFill>
              </a:rPr>
              <a:t>of the </a:t>
            </a:r>
            <a:r>
              <a:rPr lang="en-US" sz="4000" b="1" dirty="0" smtClean="0">
                <a:solidFill>
                  <a:srgbClr val="46A5AE"/>
                </a:solidFill>
              </a:rPr>
              <a:t>Unbanked</a:t>
            </a:r>
            <a:endParaRPr lang="en-IN" sz="4000" b="1" dirty="0">
              <a:solidFill>
                <a:srgbClr val="46A5AE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592982"/>
            <a:ext cx="4133849" cy="2582701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552736" y="2556384"/>
            <a:ext cx="349844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4400" b="1" dirty="0" smtClean="0">
                <a:solidFill>
                  <a:srgbClr val="292874"/>
                </a:solidFill>
              </a:rPr>
              <a:t>33.66 </a:t>
            </a:r>
            <a:r>
              <a:rPr lang="en-IN" sz="4400" b="1" dirty="0">
                <a:solidFill>
                  <a:srgbClr val="292874"/>
                </a:solidFill>
              </a:rPr>
              <a:t>crore 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448" y="2523433"/>
            <a:ext cx="1053115" cy="1067844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2210985" y="2519720"/>
            <a:ext cx="88542" cy="1071557"/>
          </a:xfrm>
          <a:prstGeom prst="rect">
            <a:avLst/>
          </a:prstGeom>
          <a:solidFill>
            <a:srgbClr val="2928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TextBox 16"/>
          <p:cNvSpPr txBox="1"/>
          <p:nvPr/>
        </p:nvSpPr>
        <p:spPr>
          <a:xfrm>
            <a:off x="2595584" y="3113720"/>
            <a:ext cx="31180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/>
              <a:t>Jan </a:t>
            </a:r>
            <a:r>
              <a:rPr lang="en-IN" sz="2000" dirty="0" err="1"/>
              <a:t>Dhan</a:t>
            </a:r>
            <a:r>
              <a:rPr lang="en-IN" sz="2000" dirty="0"/>
              <a:t> </a:t>
            </a:r>
            <a:r>
              <a:rPr lang="en-IN" sz="2000" dirty="0" smtClean="0"/>
              <a:t>accounts </a:t>
            </a:r>
            <a:r>
              <a:rPr lang="en-IN" sz="2000" dirty="0"/>
              <a:t>opened</a:t>
            </a:r>
          </a:p>
        </p:txBody>
      </p:sp>
      <p:sp>
        <p:nvSpPr>
          <p:cNvPr id="19" name="Rectangle 18"/>
          <p:cNvSpPr/>
          <p:nvPr/>
        </p:nvSpPr>
        <p:spPr>
          <a:xfrm>
            <a:off x="2216045" y="4065148"/>
            <a:ext cx="88542" cy="1018824"/>
          </a:xfrm>
          <a:prstGeom prst="rect">
            <a:avLst/>
          </a:prstGeom>
          <a:solidFill>
            <a:srgbClr val="D674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258" y="4039128"/>
            <a:ext cx="1132708" cy="1037788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2559851" y="4159753"/>
            <a:ext cx="66513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According to the World Bank </a:t>
            </a:r>
            <a:r>
              <a:rPr lang="en-US" sz="2000" dirty="0" err="1"/>
              <a:t>Findex</a:t>
            </a:r>
            <a:r>
              <a:rPr lang="en-US" sz="2000" dirty="0"/>
              <a:t> Report, India accounts </a:t>
            </a:r>
            <a:r>
              <a:rPr lang="en-US" sz="2000" dirty="0" smtClean="0"/>
              <a:t>for </a:t>
            </a:r>
          </a:p>
          <a:p>
            <a:r>
              <a:rPr lang="en-US" sz="2000" b="1" dirty="0" smtClean="0">
                <a:solidFill>
                  <a:srgbClr val="D67401"/>
                </a:solidFill>
              </a:rPr>
              <a:t>55</a:t>
            </a:r>
            <a:r>
              <a:rPr lang="en-US" sz="2000" b="1" dirty="0">
                <a:solidFill>
                  <a:srgbClr val="D67401"/>
                </a:solidFill>
              </a:rPr>
              <a:t>% of new bank accounts opened globally between </a:t>
            </a:r>
            <a:r>
              <a:rPr lang="en-US" sz="2000" b="1" dirty="0" smtClean="0">
                <a:solidFill>
                  <a:srgbClr val="D67401"/>
                </a:solidFill>
              </a:rPr>
              <a:t>2014-17</a:t>
            </a:r>
            <a:endParaRPr lang="en-IN" sz="2000" b="1" dirty="0">
              <a:solidFill>
                <a:srgbClr val="D67401"/>
              </a:solidFill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3140" y="5501275"/>
            <a:ext cx="1145826" cy="701818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2210984" y="5364257"/>
            <a:ext cx="88542" cy="1018824"/>
          </a:xfrm>
          <a:prstGeom prst="rect">
            <a:avLst/>
          </a:prstGeom>
          <a:solidFill>
            <a:srgbClr val="CB24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CB2428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651544" y="5468611"/>
            <a:ext cx="7587049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India Post Payments Bank launched with 650 Branches &amp; 3250 Access Points </a:t>
            </a:r>
            <a:r>
              <a:rPr lang="en-US" sz="2000" dirty="0"/>
              <a:t>taking banking system to doorstep of poor &amp; unbanked</a:t>
            </a:r>
          </a:p>
          <a:p>
            <a:endParaRPr lang="en-IN" dirty="0"/>
          </a:p>
        </p:txBody>
      </p:sp>
      <p:sp>
        <p:nvSpPr>
          <p:cNvPr id="29" name="TextBox 28"/>
          <p:cNvSpPr txBox="1"/>
          <p:nvPr/>
        </p:nvSpPr>
        <p:spPr>
          <a:xfrm>
            <a:off x="10272584" y="6275987"/>
            <a:ext cx="16146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46A5AE"/>
                </a:solidFill>
              </a:rPr>
              <a:t>As on 1</a:t>
            </a:r>
            <a:r>
              <a:rPr lang="en-US" sz="1000" b="1" baseline="30000" dirty="0">
                <a:solidFill>
                  <a:srgbClr val="46A5AE"/>
                </a:solidFill>
              </a:rPr>
              <a:t>st</a:t>
            </a:r>
            <a:r>
              <a:rPr lang="en-US" sz="1000" b="1" dirty="0">
                <a:solidFill>
                  <a:srgbClr val="46A5AE"/>
                </a:solidFill>
              </a:rPr>
              <a:t> January 2019</a:t>
            </a:r>
            <a:endParaRPr lang="en-IN" sz="1000" b="1" dirty="0">
              <a:solidFill>
                <a:srgbClr val="46A5AE"/>
              </a:solidFill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82896" y="138366"/>
            <a:ext cx="1399553" cy="338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002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0BB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/>
          <p:cNvSpPr/>
          <p:nvPr/>
        </p:nvSpPr>
        <p:spPr>
          <a:xfrm>
            <a:off x="211348" y="908916"/>
            <a:ext cx="11772900" cy="5724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ight Triangle 5"/>
          <p:cNvSpPr/>
          <p:nvPr/>
        </p:nvSpPr>
        <p:spPr>
          <a:xfrm rot="16200000">
            <a:off x="7538847" y="589189"/>
            <a:ext cx="323850" cy="32385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/>
          <p:cNvSpPr/>
          <p:nvPr/>
        </p:nvSpPr>
        <p:spPr>
          <a:xfrm>
            <a:off x="324931" y="998696"/>
            <a:ext cx="7115175" cy="120032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US" sz="3600" b="1" dirty="0">
                <a:solidFill>
                  <a:srgbClr val="60BB46"/>
                </a:solidFill>
              </a:rPr>
              <a:t>Agricultural Growth Gathers New </a:t>
            </a:r>
            <a:r>
              <a:rPr lang="en-US" sz="3600" b="1" dirty="0" smtClean="0">
                <a:solidFill>
                  <a:srgbClr val="60BB46"/>
                </a:solidFill>
              </a:rPr>
              <a:t>Momentum</a:t>
            </a:r>
            <a:endParaRPr lang="en-US" sz="3600" b="1" dirty="0">
              <a:solidFill>
                <a:srgbClr val="60BB46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584744"/>
            <a:ext cx="4133849" cy="258270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0272584" y="6275987"/>
            <a:ext cx="16146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60BB46"/>
                </a:solidFill>
              </a:rPr>
              <a:t>As on 1</a:t>
            </a:r>
            <a:r>
              <a:rPr lang="en-US" sz="1000" b="1" baseline="30000" dirty="0">
                <a:solidFill>
                  <a:srgbClr val="60BB46"/>
                </a:solidFill>
              </a:rPr>
              <a:t>st</a:t>
            </a:r>
            <a:r>
              <a:rPr lang="en-US" sz="1000" b="1" dirty="0">
                <a:solidFill>
                  <a:srgbClr val="60BB46"/>
                </a:solidFill>
              </a:rPr>
              <a:t> January 2019</a:t>
            </a:r>
            <a:endParaRPr lang="en-IN" sz="1000" b="1" dirty="0">
              <a:solidFill>
                <a:srgbClr val="60BB46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257680" y="2850290"/>
            <a:ext cx="252077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200" dirty="0"/>
              <a:t>Agricultural </a:t>
            </a:r>
            <a:r>
              <a:rPr lang="en-IN" sz="2200" dirty="0" smtClean="0"/>
              <a:t>Growth</a:t>
            </a:r>
            <a:endParaRPr lang="en-IN" sz="2200" dirty="0"/>
          </a:p>
        </p:txBody>
      </p:sp>
      <p:sp>
        <p:nvSpPr>
          <p:cNvPr id="17" name="Rectangle 16"/>
          <p:cNvSpPr/>
          <p:nvPr/>
        </p:nvSpPr>
        <p:spPr>
          <a:xfrm>
            <a:off x="1361506" y="4102086"/>
            <a:ext cx="533709" cy="329513"/>
          </a:xfrm>
          <a:prstGeom prst="rect">
            <a:avLst/>
          </a:prstGeom>
          <a:solidFill>
            <a:srgbClr val="007A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TextBox 17"/>
          <p:cNvSpPr txBox="1"/>
          <p:nvPr/>
        </p:nvSpPr>
        <p:spPr>
          <a:xfrm>
            <a:off x="1390337" y="5849297"/>
            <a:ext cx="4760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H1</a:t>
            </a:r>
            <a:endParaRPr lang="en-IN" sz="1600" dirty="0"/>
          </a:p>
        </p:txBody>
      </p:sp>
      <p:sp>
        <p:nvSpPr>
          <p:cNvPr id="19" name="TextBox 18"/>
          <p:cNvSpPr txBox="1"/>
          <p:nvPr/>
        </p:nvSpPr>
        <p:spPr>
          <a:xfrm>
            <a:off x="1243904" y="4086549"/>
            <a:ext cx="743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2.8%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3076815" y="3957761"/>
            <a:ext cx="754895" cy="329513"/>
          </a:xfrm>
          <a:prstGeom prst="rect">
            <a:avLst/>
          </a:prstGeom>
          <a:solidFill>
            <a:srgbClr val="007A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TextBox 23"/>
          <p:cNvSpPr txBox="1"/>
          <p:nvPr/>
        </p:nvSpPr>
        <p:spPr>
          <a:xfrm>
            <a:off x="3150885" y="3927358"/>
            <a:ext cx="650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3.8%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210862" y="5886968"/>
            <a:ext cx="4760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H2</a:t>
            </a:r>
            <a:endParaRPr lang="en-IN" sz="1600" dirty="0"/>
          </a:p>
        </p:txBody>
      </p:sp>
      <p:sp>
        <p:nvSpPr>
          <p:cNvPr id="29" name="TextBox 28"/>
          <p:cNvSpPr txBox="1"/>
          <p:nvPr/>
        </p:nvSpPr>
        <p:spPr>
          <a:xfrm>
            <a:off x="5695934" y="5987213"/>
            <a:ext cx="4760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H1</a:t>
            </a:r>
            <a:endParaRPr lang="en-IN" sz="1600" dirty="0"/>
          </a:p>
        </p:txBody>
      </p:sp>
      <p:sp>
        <p:nvSpPr>
          <p:cNvPr id="30" name="TextBox 29"/>
          <p:cNvSpPr txBox="1"/>
          <p:nvPr/>
        </p:nvSpPr>
        <p:spPr>
          <a:xfrm>
            <a:off x="2096551" y="6066044"/>
            <a:ext cx="8703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2017-18</a:t>
            </a:r>
            <a:endParaRPr lang="en-IN" sz="1600" dirty="0"/>
          </a:p>
        </p:txBody>
      </p:sp>
      <p:cxnSp>
        <p:nvCxnSpPr>
          <p:cNvPr id="32" name="Straight Connector 31"/>
          <p:cNvCxnSpPr/>
          <p:nvPr/>
        </p:nvCxnSpPr>
        <p:spPr>
          <a:xfrm>
            <a:off x="1267377" y="6267179"/>
            <a:ext cx="74789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5506639" y="6229820"/>
            <a:ext cx="8703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2018-19</a:t>
            </a:r>
            <a:endParaRPr lang="en-IN" sz="1600" dirty="0"/>
          </a:p>
        </p:txBody>
      </p:sp>
      <p:sp>
        <p:nvSpPr>
          <p:cNvPr id="38" name="TextBox 37"/>
          <p:cNvSpPr txBox="1"/>
          <p:nvPr/>
        </p:nvSpPr>
        <p:spPr>
          <a:xfrm>
            <a:off x="5416023" y="3065652"/>
            <a:ext cx="11503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60BB46"/>
                </a:solidFill>
              </a:rPr>
              <a:t>4.55%</a:t>
            </a:r>
            <a:endParaRPr lang="en-IN" sz="2800" b="1" dirty="0">
              <a:solidFill>
                <a:srgbClr val="60BB46"/>
              </a:solidFill>
            </a:endParaRPr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5623" y="4498499"/>
            <a:ext cx="547816" cy="1364981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5679" y="4388466"/>
            <a:ext cx="600591" cy="1496479"/>
          </a:xfrm>
          <a:prstGeom prst="rect">
            <a:avLst/>
          </a:prstGeom>
        </p:spPr>
      </p:pic>
      <p:sp>
        <p:nvSpPr>
          <p:cNvPr id="42" name="Rectangle 41"/>
          <p:cNvSpPr/>
          <p:nvPr/>
        </p:nvSpPr>
        <p:spPr>
          <a:xfrm>
            <a:off x="7842261" y="3594180"/>
            <a:ext cx="3033418" cy="2586122"/>
          </a:xfrm>
          <a:prstGeom prst="rect">
            <a:avLst/>
          </a:prstGeom>
          <a:solidFill>
            <a:srgbClr val="60BB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33706" y="3662091"/>
            <a:ext cx="1760626" cy="251821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0451" y="2548351"/>
            <a:ext cx="806613" cy="814237"/>
          </a:xfrm>
          <a:prstGeom prst="rect">
            <a:avLst/>
          </a:prstGeom>
        </p:spPr>
      </p:pic>
      <p:cxnSp>
        <p:nvCxnSpPr>
          <p:cNvPr id="44" name="Straight Connector 43"/>
          <p:cNvCxnSpPr/>
          <p:nvPr/>
        </p:nvCxnSpPr>
        <p:spPr>
          <a:xfrm>
            <a:off x="1361506" y="3343403"/>
            <a:ext cx="3326336" cy="0"/>
          </a:xfrm>
          <a:prstGeom prst="line">
            <a:avLst/>
          </a:prstGeom>
          <a:ln w="28575">
            <a:solidFill>
              <a:srgbClr val="7437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3073658" y="6253732"/>
            <a:ext cx="74789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49385" y="3612796"/>
            <a:ext cx="594361" cy="2368301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82896" y="138366"/>
            <a:ext cx="1399553" cy="338785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324931" y="169459"/>
            <a:ext cx="49869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PUTTING FARMERS FIRST</a:t>
            </a:r>
            <a:endParaRPr lang="en-IN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03658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0BB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/>
          <p:cNvSpPr/>
          <p:nvPr/>
        </p:nvSpPr>
        <p:spPr>
          <a:xfrm>
            <a:off x="199157" y="908916"/>
            <a:ext cx="11772900" cy="5724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ight Triangle 5"/>
          <p:cNvSpPr/>
          <p:nvPr/>
        </p:nvSpPr>
        <p:spPr>
          <a:xfrm rot="16200000">
            <a:off x="7538847" y="589189"/>
            <a:ext cx="323850" cy="32385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/>
          <p:cNvSpPr/>
          <p:nvPr/>
        </p:nvSpPr>
        <p:spPr>
          <a:xfrm>
            <a:off x="324931" y="998696"/>
            <a:ext cx="7115175" cy="646331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IN" sz="3600" b="1" dirty="0">
                <a:solidFill>
                  <a:srgbClr val="60BB46"/>
                </a:solidFill>
              </a:rPr>
              <a:t>Agriculture Export Policy 2018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584744"/>
            <a:ext cx="4133849" cy="25827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158" y="4654235"/>
            <a:ext cx="11776544" cy="1983779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10343994" y="6376389"/>
            <a:ext cx="16146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bg1"/>
                </a:solidFill>
              </a:rPr>
              <a:t>As on </a:t>
            </a:r>
            <a:r>
              <a:rPr lang="en-US" sz="1000" b="1" dirty="0" smtClean="0">
                <a:solidFill>
                  <a:schemeClr val="bg1"/>
                </a:solidFill>
              </a:rPr>
              <a:t>1st January, 2019</a:t>
            </a:r>
            <a:endParaRPr lang="en-IN" sz="1000" b="1" dirty="0">
              <a:solidFill>
                <a:schemeClr val="bg1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2916" y="1845641"/>
            <a:ext cx="4416896" cy="788661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663995" y="1921789"/>
            <a:ext cx="4027784" cy="6363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Double agricultural exports from present $ 30+ billion to over $60 billion by </a:t>
            </a:r>
            <a:r>
              <a:rPr lang="en-IN" dirty="0" smtClean="0">
                <a:solidFill>
                  <a:schemeClr val="bg1"/>
                </a:solidFill>
              </a:rPr>
              <a:t>2022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20" name="Oval 19"/>
          <p:cNvSpPr/>
          <p:nvPr/>
        </p:nvSpPr>
        <p:spPr>
          <a:xfrm>
            <a:off x="411892" y="1746419"/>
            <a:ext cx="998027" cy="998027"/>
          </a:xfrm>
          <a:prstGeom prst="ellipse">
            <a:avLst/>
          </a:prstGeom>
          <a:solidFill>
            <a:srgbClr val="D4A8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2940" y="1997854"/>
            <a:ext cx="799312" cy="549235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3636" y="2781489"/>
            <a:ext cx="4104553" cy="788661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3019187" y="2857636"/>
            <a:ext cx="32740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F</a:t>
            </a:r>
            <a:r>
              <a:rPr lang="en-IN" dirty="0" smtClean="0">
                <a:solidFill>
                  <a:schemeClr val="bg1"/>
                </a:solidFill>
              </a:rPr>
              <a:t>armers </a:t>
            </a:r>
            <a:r>
              <a:rPr lang="en-IN" dirty="0">
                <a:solidFill>
                  <a:schemeClr val="bg1"/>
                </a:solidFill>
              </a:rPr>
              <a:t>to </a:t>
            </a:r>
            <a:r>
              <a:rPr lang="en-IN" dirty="0" smtClean="0">
                <a:solidFill>
                  <a:schemeClr val="bg1"/>
                </a:solidFill>
              </a:rPr>
              <a:t>get benefit </a:t>
            </a:r>
            <a:r>
              <a:rPr lang="en-IN" dirty="0">
                <a:solidFill>
                  <a:schemeClr val="bg1"/>
                </a:solidFill>
              </a:rPr>
              <a:t>of </a:t>
            </a:r>
            <a:r>
              <a:rPr lang="en-IN" dirty="0" smtClean="0">
                <a:solidFill>
                  <a:schemeClr val="bg1"/>
                </a:solidFill>
              </a:rPr>
              <a:t>export opportunities </a:t>
            </a:r>
            <a:r>
              <a:rPr lang="en-IN" dirty="0">
                <a:solidFill>
                  <a:schemeClr val="bg1"/>
                </a:solidFill>
              </a:rPr>
              <a:t>in overseas market</a:t>
            </a:r>
          </a:p>
        </p:txBody>
      </p:sp>
      <p:sp>
        <p:nvSpPr>
          <p:cNvPr id="43" name="Oval 42"/>
          <p:cNvSpPr/>
          <p:nvPr/>
        </p:nvSpPr>
        <p:spPr>
          <a:xfrm>
            <a:off x="1632613" y="2682267"/>
            <a:ext cx="998027" cy="998027"/>
          </a:xfrm>
          <a:prstGeom prst="ellipse">
            <a:avLst/>
          </a:prstGeom>
          <a:solidFill>
            <a:srgbClr val="D4A8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70960" y="2831140"/>
            <a:ext cx="749664" cy="646640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1148" y="3710596"/>
            <a:ext cx="4575996" cy="788661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4946016" y="3786743"/>
            <a:ext cx="41732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Promote ethnic, organic &amp; traditional and non-traditional </a:t>
            </a:r>
            <a:r>
              <a:rPr lang="en-IN" dirty="0" err="1">
                <a:solidFill>
                  <a:schemeClr val="bg1"/>
                </a:solidFill>
              </a:rPr>
              <a:t>Agri</a:t>
            </a:r>
            <a:r>
              <a:rPr lang="en-IN" dirty="0">
                <a:solidFill>
                  <a:schemeClr val="bg1"/>
                </a:solidFill>
              </a:rPr>
              <a:t> products exports</a:t>
            </a:r>
          </a:p>
        </p:txBody>
      </p:sp>
      <p:sp>
        <p:nvSpPr>
          <p:cNvPr id="49" name="Oval 48"/>
          <p:cNvSpPr/>
          <p:nvPr/>
        </p:nvSpPr>
        <p:spPr>
          <a:xfrm>
            <a:off x="3640124" y="3611374"/>
            <a:ext cx="998027" cy="998027"/>
          </a:xfrm>
          <a:prstGeom prst="ellipse">
            <a:avLst/>
          </a:prstGeom>
          <a:solidFill>
            <a:srgbClr val="D4A8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1" name="Picture 5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323" y="4645863"/>
            <a:ext cx="4905509" cy="788661"/>
          </a:xfrm>
          <a:prstGeom prst="rect">
            <a:avLst/>
          </a:prstGeom>
        </p:spPr>
      </p:pic>
      <p:sp>
        <p:nvSpPr>
          <p:cNvPr id="52" name="TextBox 51"/>
          <p:cNvSpPr txBox="1"/>
          <p:nvPr/>
        </p:nvSpPr>
        <p:spPr>
          <a:xfrm>
            <a:off x="6798189" y="4722011"/>
            <a:ext cx="44711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Establish Monitoring Framework to oversee implementation of Agricultural Exports Policy</a:t>
            </a:r>
          </a:p>
        </p:txBody>
      </p:sp>
      <p:sp>
        <p:nvSpPr>
          <p:cNvPr id="53" name="Oval 52"/>
          <p:cNvSpPr/>
          <p:nvPr/>
        </p:nvSpPr>
        <p:spPr>
          <a:xfrm>
            <a:off x="5492299" y="4546641"/>
            <a:ext cx="998027" cy="998027"/>
          </a:xfrm>
          <a:prstGeom prst="ellipse">
            <a:avLst/>
          </a:prstGeom>
          <a:solidFill>
            <a:srgbClr val="D4A8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0124" y="3747162"/>
            <a:ext cx="998028" cy="87799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4498" y="4571280"/>
            <a:ext cx="761003" cy="807459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82896" y="138366"/>
            <a:ext cx="1399553" cy="338785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324931" y="169459"/>
            <a:ext cx="49869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PUTTING FARMERS FIRST</a:t>
            </a:r>
            <a:endParaRPr lang="en-IN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92475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over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2934" y="151106"/>
            <a:ext cx="1572548" cy="380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366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3A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/>
          <p:cNvSpPr/>
          <p:nvPr/>
        </p:nvSpPr>
        <p:spPr>
          <a:xfrm>
            <a:off x="209550" y="904875"/>
            <a:ext cx="11772900" cy="5724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ight Triangle 5"/>
          <p:cNvSpPr/>
          <p:nvPr/>
        </p:nvSpPr>
        <p:spPr>
          <a:xfrm rot="16200000">
            <a:off x="7522371" y="589189"/>
            <a:ext cx="323850" cy="32385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/>
          <p:cNvSpPr txBox="1"/>
          <p:nvPr/>
        </p:nvSpPr>
        <p:spPr>
          <a:xfrm>
            <a:off x="324931" y="169459"/>
            <a:ext cx="53749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HARNESSING YUVA SHAKTI</a:t>
            </a:r>
            <a:endParaRPr lang="en-IN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24931" y="998696"/>
            <a:ext cx="7115175" cy="132343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IN" sz="4000" b="1" dirty="0">
                <a:solidFill>
                  <a:srgbClr val="233A89"/>
                </a:solidFill>
              </a:rPr>
              <a:t>Transforming Education, Furthering Empowerment</a:t>
            </a:r>
          </a:p>
        </p:txBody>
      </p:sp>
      <p:sp>
        <p:nvSpPr>
          <p:cNvPr id="15" name="Rectangle 14"/>
          <p:cNvSpPr/>
          <p:nvPr/>
        </p:nvSpPr>
        <p:spPr>
          <a:xfrm>
            <a:off x="384456" y="2322649"/>
            <a:ext cx="498527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000" b="1" dirty="0">
                <a:solidFill>
                  <a:srgbClr val="233A89"/>
                </a:solidFill>
              </a:rPr>
              <a:t>Overhauling the School Education Apparatus </a:t>
            </a:r>
          </a:p>
        </p:txBody>
      </p:sp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4203" y="2797973"/>
            <a:ext cx="7265986" cy="3678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6221" y="589189"/>
            <a:ext cx="4130980" cy="258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5369" y="5524176"/>
            <a:ext cx="481919" cy="5489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2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6218" y="4867807"/>
            <a:ext cx="1011691" cy="3504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3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8134" y="3453348"/>
            <a:ext cx="626382" cy="7351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4" name="Picture 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1749" y="3377734"/>
            <a:ext cx="589869" cy="5554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5" name="Picture 9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6734" y="3028609"/>
            <a:ext cx="762680" cy="5232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6" name="Picture 10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653" y="4470298"/>
            <a:ext cx="593498" cy="7075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7" name="Picture 11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995" y="3041458"/>
            <a:ext cx="604384" cy="7150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8" name="Picture 12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270" y="5800079"/>
            <a:ext cx="778217" cy="5679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9" name="Picture 13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2936" y="5972221"/>
            <a:ext cx="504825" cy="5732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877474" y="3879800"/>
            <a:ext cx="237518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 smtClean="0">
                <a:solidFill>
                  <a:schemeClr val="bg1"/>
                </a:solidFill>
              </a:rPr>
              <a:t>To boost </a:t>
            </a:r>
          </a:p>
          <a:p>
            <a:pPr algn="ctr"/>
            <a:r>
              <a:rPr lang="en-IN" dirty="0" smtClean="0">
                <a:solidFill>
                  <a:schemeClr val="bg1"/>
                </a:solidFill>
              </a:rPr>
              <a:t>educational infrastructure in tribal areas, </a:t>
            </a:r>
            <a:r>
              <a:rPr lang="en-IN" b="1" dirty="0" smtClean="0">
                <a:solidFill>
                  <a:srgbClr val="FFFF00"/>
                </a:solidFill>
              </a:rPr>
              <a:t>462 new </a:t>
            </a:r>
          </a:p>
          <a:p>
            <a:pPr algn="ctr"/>
            <a:r>
              <a:rPr lang="en-IN" b="1" dirty="0" err="1" smtClean="0">
                <a:solidFill>
                  <a:srgbClr val="FFFF00"/>
                </a:solidFill>
              </a:rPr>
              <a:t>Eklavya</a:t>
            </a:r>
            <a:r>
              <a:rPr lang="en-IN" b="1" dirty="0" smtClean="0">
                <a:solidFill>
                  <a:srgbClr val="FFFF00"/>
                </a:solidFill>
              </a:rPr>
              <a:t> Model Residential Schools</a:t>
            </a:r>
            <a:r>
              <a:rPr lang="en-IN" dirty="0" smtClean="0">
                <a:solidFill>
                  <a:schemeClr val="bg1"/>
                </a:solidFill>
              </a:rPr>
              <a:t> </a:t>
            </a:r>
          </a:p>
          <a:p>
            <a:pPr algn="ctr"/>
            <a:r>
              <a:rPr lang="en-IN" dirty="0" smtClean="0">
                <a:solidFill>
                  <a:schemeClr val="bg1"/>
                </a:solidFill>
              </a:rPr>
              <a:t>to be set up 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610915" y="3011693"/>
            <a:ext cx="214048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chemeClr val="bg1"/>
                </a:solidFill>
              </a:rPr>
              <a:t>For building </a:t>
            </a:r>
          </a:p>
          <a:p>
            <a:pPr algn="ctr"/>
            <a:r>
              <a:rPr lang="en-IN" dirty="0">
                <a:solidFill>
                  <a:schemeClr val="bg1"/>
                </a:solidFill>
              </a:rPr>
              <a:t>innovative skills </a:t>
            </a:r>
          </a:p>
          <a:p>
            <a:pPr algn="ctr"/>
            <a:r>
              <a:rPr lang="en-IN" b="1" dirty="0" smtClean="0">
                <a:solidFill>
                  <a:srgbClr val="FFFF00"/>
                </a:solidFill>
              </a:rPr>
              <a:t>5,441 Atal </a:t>
            </a:r>
            <a:r>
              <a:rPr lang="en-IN" b="1" dirty="0">
                <a:solidFill>
                  <a:srgbClr val="FFFF00"/>
                </a:solidFill>
              </a:rPr>
              <a:t>Tinkering </a:t>
            </a:r>
            <a:r>
              <a:rPr lang="en-IN" b="1" dirty="0" smtClean="0">
                <a:solidFill>
                  <a:srgbClr val="FFFF00"/>
                </a:solidFill>
              </a:rPr>
              <a:t>Labs sanctioned</a:t>
            </a:r>
            <a:r>
              <a:rPr lang="en-IN" dirty="0" smtClean="0">
                <a:solidFill>
                  <a:schemeClr val="bg1"/>
                </a:solidFill>
              </a:rPr>
              <a:t> in schools to engage over 60 lakh </a:t>
            </a:r>
          </a:p>
          <a:p>
            <a:pPr algn="ctr"/>
            <a:r>
              <a:rPr lang="en-IN" dirty="0" smtClean="0">
                <a:solidFill>
                  <a:schemeClr val="bg1"/>
                </a:solidFill>
              </a:rPr>
              <a:t>students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797714" y="4537994"/>
            <a:ext cx="212218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rgbClr val="FFFF00"/>
                </a:solidFill>
              </a:rPr>
              <a:t>54,000 ramps &amp; railings built and </a:t>
            </a:r>
            <a:r>
              <a:rPr lang="en-IN" dirty="0">
                <a:solidFill>
                  <a:schemeClr val="bg1"/>
                </a:solidFill>
              </a:rPr>
              <a:t>50,000 special toilets for </a:t>
            </a:r>
            <a:r>
              <a:rPr lang="en-IN" dirty="0" err="1">
                <a:solidFill>
                  <a:schemeClr val="bg1"/>
                </a:solidFill>
              </a:rPr>
              <a:t>Divyang</a:t>
            </a:r>
            <a:r>
              <a:rPr lang="en-IN" dirty="0">
                <a:solidFill>
                  <a:schemeClr val="bg1"/>
                </a:solidFill>
              </a:rPr>
              <a:t> children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082845" y="6334348"/>
            <a:ext cx="20410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/>
              <a:t>As on </a:t>
            </a:r>
            <a:r>
              <a:rPr lang="en-IN" sz="1200" dirty="0" smtClean="0"/>
              <a:t>1</a:t>
            </a:r>
            <a:r>
              <a:rPr lang="en-IN" sz="1200" baseline="30000" dirty="0" smtClean="0"/>
              <a:t>st</a:t>
            </a:r>
            <a:r>
              <a:rPr lang="en-IN" sz="1200" dirty="0" smtClean="0"/>
              <a:t> January 2019</a:t>
            </a:r>
            <a:endParaRPr lang="en-IN" sz="1200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582896" y="138366"/>
            <a:ext cx="1399553" cy="338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624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3A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/>
          <p:cNvSpPr/>
          <p:nvPr/>
        </p:nvSpPr>
        <p:spPr>
          <a:xfrm>
            <a:off x="209550" y="904875"/>
            <a:ext cx="11772900" cy="5724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ight Triangle 5"/>
          <p:cNvSpPr/>
          <p:nvPr/>
        </p:nvSpPr>
        <p:spPr>
          <a:xfrm rot="16200000">
            <a:off x="7522371" y="589189"/>
            <a:ext cx="323850" cy="32385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/>
          <p:cNvSpPr txBox="1"/>
          <p:nvPr/>
        </p:nvSpPr>
        <p:spPr>
          <a:xfrm>
            <a:off x="324931" y="169459"/>
            <a:ext cx="53749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HARNESSING YUVA SHAKTI</a:t>
            </a:r>
            <a:endParaRPr lang="en-IN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24931" y="998696"/>
            <a:ext cx="7115175" cy="132343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IN" sz="4000" b="1" dirty="0">
                <a:solidFill>
                  <a:srgbClr val="233A89"/>
                </a:solidFill>
              </a:rPr>
              <a:t>Transforming Education, </a:t>
            </a:r>
          </a:p>
          <a:p>
            <a:r>
              <a:rPr lang="en-IN" sz="4000" b="1" dirty="0">
                <a:solidFill>
                  <a:srgbClr val="233A89"/>
                </a:solidFill>
              </a:rPr>
              <a:t>Furthering Empowerment </a:t>
            </a:r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957" y="3170389"/>
            <a:ext cx="1124410" cy="31272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2" name="TextBox 31"/>
          <p:cNvSpPr txBox="1"/>
          <p:nvPr/>
        </p:nvSpPr>
        <p:spPr>
          <a:xfrm>
            <a:off x="3321425" y="5583495"/>
            <a:ext cx="71757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/>
              <a:t>20 institutes  declared as </a:t>
            </a:r>
            <a:r>
              <a:rPr lang="en-IN" sz="2000" dirty="0" smtClean="0"/>
              <a:t> “</a:t>
            </a:r>
            <a:r>
              <a:rPr lang="en-IN" sz="2000" dirty="0"/>
              <a:t>Institute of Eminence”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3321425" y="3488060"/>
            <a:ext cx="77320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/>
              <a:t>Numerous universities, 7 IITs, 7 IIMs, 14 IIITs, 1 NIT</a:t>
            </a:r>
            <a:r>
              <a:rPr lang="en-IN" sz="2000" dirty="0" smtClean="0"/>
              <a:t>, 2 IISER, </a:t>
            </a:r>
            <a:r>
              <a:rPr lang="en-IN" sz="2000" dirty="0"/>
              <a:t>103 KVs &amp;</a:t>
            </a:r>
            <a:r>
              <a:rPr lang="en-IN" sz="2000" dirty="0" smtClean="0"/>
              <a:t> </a:t>
            </a:r>
            <a:r>
              <a:rPr lang="en-IN" sz="2000" dirty="0"/>
              <a:t>62 </a:t>
            </a:r>
            <a:r>
              <a:rPr lang="en-IN" sz="2000" dirty="0" err="1"/>
              <a:t>Navodaya</a:t>
            </a:r>
            <a:r>
              <a:rPr lang="en-IN" sz="2000" dirty="0"/>
              <a:t> </a:t>
            </a:r>
            <a:r>
              <a:rPr lang="en-IN" sz="2000" dirty="0" err="1"/>
              <a:t>Vidyalayas</a:t>
            </a:r>
            <a:r>
              <a:rPr lang="en-IN" sz="2000" dirty="0"/>
              <a:t> established and </a:t>
            </a:r>
            <a:r>
              <a:rPr lang="en-IN" sz="2000" dirty="0" smtClean="0"/>
              <a:t>made operational</a:t>
            </a:r>
            <a:endParaRPr lang="en-IN" sz="2000" dirty="0"/>
          </a:p>
        </p:txBody>
      </p:sp>
      <p:sp>
        <p:nvSpPr>
          <p:cNvPr id="35" name="TextBox 34"/>
          <p:cNvSpPr txBox="1"/>
          <p:nvPr/>
        </p:nvSpPr>
        <p:spPr>
          <a:xfrm>
            <a:off x="3321425" y="4487816"/>
            <a:ext cx="80682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/>
              <a:t>Recognizing talent with PM Research </a:t>
            </a:r>
            <a:r>
              <a:rPr lang="en-IN" sz="2000" dirty="0" smtClean="0"/>
              <a:t>Fellowship Scholarship </a:t>
            </a:r>
            <a:r>
              <a:rPr lang="en-IN" sz="2000" dirty="0"/>
              <a:t>worth ₹</a:t>
            </a:r>
            <a:r>
              <a:rPr lang="en-IN" sz="2000" dirty="0" smtClean="0"/>
              <a:t>70,000-</a:t>
            </a:r>
            <a:r>
              <a:rPr lang="en-IN" sz="2000" dirty="0"/>
              <a:t>₹</a:t>
            </a:r>
            <a:r>
              <a:rPr lang="en-IN" sz="2000" dirty="0" smtClean="0"/>
              <a:t>80,000 </a:t>
            </a:r>
            <a:r>
              <a:rPr lang="en-IN" sz="2000" dirty="0"/>
              <a:t>per month </a:t>
            </a:r>
            <a:r>
              <a:rPr lang="en-IN" sz="2000" dirty="0" smtClean="0"/>
              <a:t>for 5 </a:t>
            </a:r>
            <a:r>
              <a:rPr lang="en-IN" sz="2000" dirty="0"/>
              <a:t>years and ₹</a:t>
            </a:r>
            <a:r>
              <a:rPr lang="en-IN" sz="2000" dirty="0" smtClean="0"/>
              <a:t>2 </a:t>
            </a:r>
            <a:r>
              <a:rPr lang="en-IN" sz="2000" dirty="0"/>
              <a:t>lakh annual grant for PhD &amp;</a:t>
            </a:r>
            <a:r>
              <a:rPr lang="en-IN" sz="2000" dirty="0" smtClean="0"/>
              <a:t> </a:t>
            </a:r>
            <a:r>
              <a:rPr lang="en-IN" sz="2000" dirty="0"/>
              <a:t>research</a:t>
            </a:r>
          </a:p>
        </p:txBody>
      </p:sp>
      <p:pic>
        <p:nvPicPr>
          <p:cNvPr id="10250" name="Picture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7107" y="3567021"/>
            <a:ext cx="699528" cy="6823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52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7107" y="4515908"/>
            <a:ext cx="645739" cy="6137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57" name="Picture 1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6843" y="5464747"/>
            <a:ext cx="587114" cy="566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7" name="TextBox 46"/>
          <p:cNvSpPr txBox="1"/>
          <p:nvPr/>
        </p:nvSpPr>
        <p:spPr>
          <a:xfrm>
            <a:off x="10082845" y="6334348"/>
            <a:ext cx="20410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/>
              <a:t>As on 1</a:t>
            </a:r>
            <a:r>
              <a:rPr lang="en-IN" sz="1200" baseline="30000" dirty="0"/>
              <a:t>st</a:t>
            </a:r>
            <a:r>
              <a:rPr lang="en-IN" sz="1200" dirty="0"/>
              <a:t> January 2019</a:t>
            </a:r>
          </a:p>
        </p:txBody>
      </p:sp>
      <p:pic>
        <p:nvPicPr>
          <p:cNvPr id="10259" name="Picture 19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6221" y="589189"/>
            <a:ext cx="4130980" cy="258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82896" y="138366"/>
            <a:ext cx="1399553" cy="338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929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3A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/>
          <p:cNvSpPr/>
          <p:nvPr/>
        </p:nvSpPr>
        <p:spPr>
          <a:xfrm>
            <a:off x="209550" y="908520"/>
            <a:ext cx="11772900" cy="5724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ight Triangle 5"/>
          <p:cNvSpPr/>
          <p:nvPr/>
        </p:nvSpPr>
        <p:spPr>
          <a:xfrm rot="16200000">
            <a:off x="7522371" y="589189"/>
            <a:ext cx="323850" cy="32385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/>
          <p:cNvSpPr txBox="1"/>
          <p:nvPr/>
        </p:nvSpPr>
        <p:spPr>
          <a:xfrm>
            <a:off x="324931" y="169459"/>
            <a:ext cx="53749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HARNESSING YUVA SHAKTI</a:t>
            </a:r>
            <a:endParaRPr lang="en-IN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24931" y="998696"/>
            <a:ext cx="7115175" cy="132343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IN" sz="4000" b="1" dirty="0">
                <a:solidFill>
                  <a:srgbClr val="233A89"/>
                </a:solidFill>
              </a:rPr>
              <a:t>Transforming Education, </a:t>
            </a:r>
          </a:p>
          <a:p>
            <a:r>
              <a:rPr lang="en-IN" sz="4000" b="1" dirty="0">
                <a:solidFill>
                  <a:srgbClr val="233A89"/>
                </a:solidFill>
              </a:rPr>
              <a:t>Furthering Empowerment </a:t>
            </a:r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957" y="3170389"/>
            <a:ext cx="1124410" cy="31272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488617" y="3423813"/>
            <a:ext cx="79029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/>
              <a:t>60 universities granted graded </a:t>
            </a:r>
            <a:r>
              <a:rPr lang="en-IN" sz="2000" dirty="0" smtClean="0"/>
              <a:t>autonomy. Quality Institutes granted autonomy by </a:t>
            </a:r>
            <a:r>
              <a:rPr lang="en-IN" sz="2000" dirty="0"/>
              <a:t>passing IIM Bill</a:t>
            </a:r>
            <a:r>
              <a:rPr lang="en-IN" sz="2000" dirty="0" smtClean="0"/>
              <a:t>  </a:t>
            </a:r>
            <a:endParaRPr lang="en-IN" sz="2000" dirty="0"/>
          </a:p>
        </p:txBody>
      </p:sp>
      <p:sp>
        <p:nvSpPr>
          <p:cNvPr id="29" name="TextBox 28"/>
          <p:cNvSpPr txBox="1"/>
          <p:nvPr/>
        </p:nvSpPr>
        <p:spPr>
          <a:xfrm>
            <a:off x="3509706" y="4344148"/>
            <a:ext cx="80802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/>
              <a:t>National Testing Agency to conduct </a:t>
            </a:r>
            <a:r>
              <a:rPr lang="en-IN" sz="2000" dirty="0" smtClean="0"/>
              <a:t>all professional exams as per International Standard</a:t>
            </a:r>
            <a:endParaRPr lang="en-IN" sz="2000" dirty="0"/>
          </a:p>
        </p:txBody>
      </p:sp>
      <p:sp>
        <p:nvSpPr>
          <p:cNvPr id="31" name="TextBox 30"/>
          <p:cNvSpPr txBox="1"/>
          <p:nvPr/>
        </p:nvSpPr>
        <p:spPr>
          <a:xfrm>
            <a:off x="3502064" y="5301311"/>
            <a:ext cx="77992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/>
              <a:t>Vigorous attention devoted to </a:t>
            </a:r>
            <a:r>
              <a:rPr lang="en-IN" sz="2000" dirty="0" smtClean="0"/>
              <a:t>teacher training </a:t>
            </a:r>
            <a:r>
              <a:rPr lang="en-IN" sz="2000" dirty="0"/>
              <a:t>to produce top quality teachers</a:t>
            </a:r>
          </a:p>
        </p:txBody>
      </p:sp>
      <p:pic>
        <p:nvPicPr>
          <p:cNvPr id="10253" name="Picture 1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9447" y="3321424"/>
            <a:ext cx="657437" cy="668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54" name="Picture 1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8480" y="4315088"/>
            <a:ext cx="658404" cy="6797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56" name="Picture 1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8480" y="5266349"/>
            <a:ext cx="658404" cy="7054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7" name="TextBox 46"/>
          <p:cNvSpPr txBox="1"/>
          <p:nvPr/>
        </p:nvSpPr>
        <p:spPr>
          <a:xfrm>
            <a:off x="10082845" y="6334348"/>
            <a:ext cx="20410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/>
              <a:t>As on 1</a:t>
            </a:r>
            <a:r>
              <a:rPr lang="en-IN" sz="1200" baseline="30000" dirty="0"/>
              <a:t>st</a:t>
            </a:r>
            <a:r>
              <a:rPr lang="en-IN" sz="1200" dirty="0"/>
              <a:t> January 2019</a:t>
            </a:r>
          </a:p>
        </p:txBody>
      </p:sp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6221" y="595960"/>
            <a:ext cx="4130980" cy="258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82896" y="138366"/>
            <a:ext cx="1399553" cy="338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291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3A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/>
          <p:cNvSpPr/>
          <p:nvPr/>
        </p:nvSpPr>
        <p:spPr>
          <a:xfrm>
            <a:off x="209550" y="904875"/>
            <a:ext cx="11772900" cy="5724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ight Triangle 5"/>
          <p:cNvSpPr/>
          <p:nvPr/>
        </p:nvSpPr>
        <p:spPr>
          <a:xfrm rot="16200000">
            <a:off x="7522371" y="589189"/>
            <a:ext cx="323850" cy="32385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/>
          <p:cNvSpPr txBox="1"/>
          <p:nvPr/>
        </p:nvSpPr>
        <p:spPr>
          <a:xfrm>
            <a:off x="324931" y="169459"/>
            <a:ext cx="53749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HARNESSING YUVA SHAKTI</a:t>
            </a:r>
            <a:endParaRPr lang="en-IN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24931" y="998696"/>
            <a:ext cx="7115175" cy="132343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IN" sz="4000" b="1" dirty="0">
                <a:solidFill>
                  <a:srgbClr val="233A89"/>
                </a:solidFill>
              </a:rPr>
              <a:t>Harnessing </a:t>
            </a:r>
            <a:r>
              <a:rPr lang="en-IN" sz="4000" b="1" dirty="0" err="1">
                <a:solidFill>
                  <a:srgbClr val="233A89"/>
                </a:solidFill>
              </a:rPr>
              <a:t>Yuva</a:t>
            </a:r>
            <a:r>
              <a:rPr lang="en-IN" sz="4000" b="1" dirty="0">
                <a:solidFill>
                  <a:srgbClr val="233A89"/>
                </a:solidFill>
              </a:rPr>
              <a:t> Shakti </a:t>
            </a:r>
          </a:p>
          <a:p>
            <a:r>
              <a:rPr lang="en-IN" sz="4000" b="1" dirty="0">
                <a:solidFill>
                  <a:srgbClr val="233A89"/>
                </a:solidFill>
              </a:rPr>
              <a:t>through Self-Employment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082845" y="6334348"/>
            <a:ext cx="20410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/>
              <a:t>As on 1</a:t>
            </a:r>
            <a:r>
              <a:rPr lang="en-IN" sz="1200" baseline="30000" dirty="0"/>
              <a:t>st</a:t>
            </a:r>
            <a:r>
              <a:rPr lang="en-IN" sz="1200" dirty="0"/>
              <a:t> January 2019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125" y="3429002"/>
            <a:ext cx="2300418" cy="5581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4927356"/>
            <a:ext cx="2103438" cy="804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0637" y="3442140"/>
            <a:ext cx="595993" cy="7899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7652" y="3445328"/>
            <a:ext cx="661308" cy="790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70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0308" y="5238587"/>
            <a:ext cx="688566" cy="6885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72" name="Picture 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7550" y="4406515"/>
            <a:ext cx="7367492" cy="258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4163784" y="3412675"/>
            <a:ext cx="31443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Tax relief for </a:t>
            </a:r>
            <a:r>
              <a:rPr lang="en-IN" dirty="0" smtClean="0"/>
              <a:t>three consecutive </a:t>
            </a:r>
            <a:r>
              <a:rPr lang="en-IN" dirty="0"/>
              <a:t>years out of a block of </a:t>
            </a:r>
            <a:r>
              <a:rPr lang="en-IN" dirty="0" smtClean="0"/>
              <a:t>seven years for start-ups</a:t>
            </a:r>
            <a:endParaRPr lang="en-IN" dirty="0"/>
          </a:p>
        </p:txBody>
      </p:sp>
      <p:sp>
        <p:nvSpPr>
          <p:cNvPr id="31" name="TextBox 30"/>
          <p:cNvSpPr txBox="1"/>
          <p:nvPr/>
        </p:nvSpPr>
        <p:spPr>
          <a:xfrm>
            <a:off x="3673926" y="4594040"/>
            <a:ext cx="61962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b="1" dirty="0">
                <a:solidFill>
                  <a:srgbClr val="220492"/>
                </a:solidFill>
              </a:rPr>
              <a:t>Funding the unfunded through Mudra </a:t>
            </a:r>
            <a:r>
              <a:rPr lang="en-IN" sz="2400" b="1" dirty="0" err="1">
                <a:solidFill>
                  <a:srgbClr val="220492"/>
                </a:solidFill>
              </a:rPr>
              <a:t>Yojana</a:t>
            </a:r>
            <a:endParaRPr lang="en-IN" sz="2400" b="1" dirty="0">
              <a:solidFill>
                <a:srgbClr val="220492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8330839" y="3391547"/>
            <a:ext cx="29228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Start-ups are allowed to issue ESOPs to promoters working as employees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172780" y="5236691"/>
            <a:ext cx="3360418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 smtClean="0"/>
              <a:t>15.33 </a:t>
            </a:r>
            <a:r>
              <a:rPr lang="en-IN" sz="2000" b="1" dirty="0"/>
              <a:t>Crore  Mudra loans </a:t>
            </a:r>
            <a:r>
              <a:rPr lang="en-IN" dirty="0"/>
              <a:t>sanctioned since April </a:t>
            </a:r>
            <a:r>
              <a:rPr lang="en-IN" dirty="0" smtClean="0"/>
              <a:t>2015</a:t>
            </a:r>
            <a:endParaRPr lang="en-IN" dirty="0"/>
          </a:p>
        </p:txBody>
      </p:sp>
      <p:sp>
        <p:nvSpPr>
          <p:cNvPr id="34" name="TextBox 33"/>
          <p:cNvSpPr txBox="1"/>
          <p:nvPr/>
        </p:nvSpPr>
        <p:spPr>
          <a:xfrm>
            <a:off x="8330839" y="5114231"/>
            <a:ext cx="33604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 Allocation in Budget 2018 </a:t>
            </a:r>
          </a:p>
          <a:p>
            <a:r>
              <a:rPr lang="en-IN" dirty="0"/>
              <a:t>raised to </a:t>
            </a:r>
            <a:r>
              <a:rPr lang="en-IN" dirty="0" smtClean="0"/>
              <a:t>₹ 3 </a:t>
            </a:r>
            <a:r>
              <a:rPr lang="en-IN" dirty="0"/>
              <a:t>lakh crore, </a:t>
            </a:r>
          </a:p>
          <a:p>
            <a:r>
              <a:rPr lang="en-IN" dirty="0"/>
              <a:t>a rise of 20% over previous year</a:t>
            </a:r>
          </a:p>
        </p:txBody>
      </p:sp>
      <p:pic>
        <p:nvPicPr>
          <p:cNvPr id="11273" name="Picture 9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6221" y="589189"/>
            <a:ext cx="4130980" cy="24404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95863" y="5217422"/>
            <a:ext cx="691163" cy="70973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163784" y="3094360"/>
            <a:ext cx="38738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 smtClean="0"/>
              <a:t>15,005 Start-ups recognised so far</a:t>
            </a:r>
            <a:endParaRPr lang="en-IN" sz="2000" b="1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582896" y="138366"/>
            <a:ext cx="1399553" cy="338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268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3A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/>
          <p:cNvSpPr/>
          <p:nvPr/>
        </p:nvSpPr>
        <p:spPr>
          <a:xfrm>
            <a:off x="209550" y="904875"/>
            <a:ext cx="11772900" cy="5724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ight Triangle 5"/>
          <p:cNvSpPr/>
          <p:nvPr/>
        </p:nvSpPr>
        <p:spPr>
          <a:xfrm rot="16200000">
            <a:off x="7522371" y="589189"/>
            <a:ext cx="323850" cy="32385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/>
          <p:cNvSpPr txBox="1"/>
          <p:nvPr/>
        </p:nvSpPr>
        <p:spPr>
          <a:xfrm>
            <a:off x="324931" y="169459"/>
            <a:ext cx="53749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HARNESSING YUVA SHAKTI</a:t>
            </a:r>
            <a:endParaRPr lang="en-IN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24931" y="998696"/>
            <a:ext cx="8913198" cy="120032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IN" sz="3600" b="1" dirty="0">
                <a:solidFill>
                  <a:srgbClr val="233A89"/>
                </a:solidFill>
              </a:rPr>
              <a:t>Augmenting the </a:t>
            </a:r>
            <a:r>
              <a:rPr lang="en-IN" sz="3600" b="1" dirty="0" smtClean="0">
                <a:solidFill>
                  <a:srgbClr val="233A89"/>
                </a:solidFill>
              </a:rPr>
              <a:t>Arena </a:t>
            </a:r>
            <a:r>
              <a:rPr lang="en-IN" sz="3600" b="1" dirty="0">
                <a:solidFill>
                  <a:srgbClr val="233A89"/>
                </a:solidFill>
              </a:rPr>
              <a:t>of S</a:t>
            </a:r>
            <a:r>
              <a:rPr lang="en-IN" sz="3600" b="1" dirty="0" smtClean="0">
                <a:solidFill>
                  <a:srgbClr val="233A89"/>
                </a:solidFill>
              </a:rPr>
              <a:t>kill </a:t>
            </a:r>
          </a:p>
          <a:p>
            <a:r>
              <a:rPr lang="en-IN" sz="3600" b="1" dirty="0" smtClean="0">
                <a:solidFill>
                  <a:srgbClr val="233A89"/>
                </a:solidFill>
              </a:rPr>
              <a:t>Development &amp; </a:t>
            </a:r>
            <a:r>
              <a:rPr lang="en-IN" sz="3600" b="1" dirty="0">
                <a:solidFill>
                  <a:srgbClr val="233A89"/>
                </a:solidFill>
              </a:rPr>
              <a:t>V</a:t>
            </a:r>
            <a:r>
              <a:rPr lang="en-IN" sz="3600" b="1" dirty="0" smtClean="0">
                <a:solidFill>
                  <a:srgbClr val="233A89"/>
                </a:solidFill>
              </a:rPr>
              <a:t>ocational Training</a:t>
            </a:r>
            <a:endParaRPr lang="en-IN" sz="3600" b="1" dirty="0">
              <a:solidFill>
                <a:srgbClr val="233A89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41259" y="2174563"/>
            <a:ext cx="485171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i-FI" sz="2400" dirty="0">
                <a:solidFill>
                  <a:srgbClr val="233A89"/>
                </a:solidFill>
              </a:rPr>
              <a:t>Pradhan Mantri Kaushal Vikas Yojana </a:t>
            </a:r>
            <a:endParaRPr lang="en-IN" sz="2400" dirty="0">
              <a:solidFill>
                <a:srgbClr val="233A89"/>
              </a:solidFill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846221" y="589335"/>
            <a:ext cx="4130980" cy="25809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0082845" y="6334348"/>
            <a:ext cx="20410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/>
              <a:t>As on 1</a:t>
            </a:r>
            <a:r>
              <a:rPr lang="en-IN" sz="1200" baseline="30000" dirty="0"/>
              <a:t>st</a:t>
            </a:r>
            <a:r>
              <a:rPr lang="en-IN" sz="1200" dirty="0"/>
              <a:t> January 2019</a:t>
            </a:r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7004" y="3007509"/>
            <a:ext cx="2284639" cy="22470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3303" y="2607948"/>
            <a:ext cx="2385145" cy="23851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2625" y="3295421"/>
            <a:ext cx="2220778" cy="21991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4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2446" y="5770971"/>
            <a:ext cx="1980066" cy="6039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1021204" y="5225151"/>
            <a:ext cx="24656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13,000 training centres opened across India training in 375 trades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402834" y="4938409"/>
            <a:ext cx="24656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Over 1 </a:t>
            </a:r>
            <a:r>
              <a:rPr lang="en-IN" b="1" dirty="0" err="1"/>
              <a:t>crore</a:t>
            </a:r>
            <a:r>
              <a:rPr lang="en-IN" b="1" dirty="0"/>
              <a:t> youngsters to achieve training 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7680599" y="5461907"/>
            <a:ext cx="28676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PM </a:t>
            </a:r>
            <a:r>
              <a:rPr lang="en-IN" b="1" dirty="0" err="1"/>
              <a:t>Kaushal</a:t>
            </a:r>
            <a:r>
              <a:rPr lang="en-IN" b="1" dirty="0"/>
              <a:t> </a:t>
            </a:r>
            <a:r>
              <a:rPr lang="en-IN" b="1" dirty="0" err="1"/>
              <a:t>Kendras</a:t>
            </a:r>
            <a:r>
              <a:rPr lang="en-IN" b="1" dirty="0"/>
              <a:t> </a:t>
            </a:r>
          </a:p>
          <a:p>
            <a:pPr algn="ctr"/>
            <a:r>
              <a:rPr lang="en-IN" b="1" dirty="0"/>
              <a:t>(PMKK) are being set up in every district across India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82896" y="138366"/>
            <a:ext cx="1399553" cy="338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562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3A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/>
          <p:cNvSpPr/>
          <p:nvPr/>
        </p:nvSpPr>
        <p:spPr>
          <a:xfrm>
            <a:off x="209550" y="904875"/>
            <a:ext cx="11772900" cy="5724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ight Triangle 5"/>
          <p:cNvSpPr/>
          <p:nvPr/>
        </p:nvSpPr>
        <p:spPr>
          <a:xfrm rot="16200000">
            <a:off x="7522371" y="589189"/>
            <a:ext cx="323850" cy="32385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/>
          <p:cNvSpPr txBox="1"/>
          <p:nvPr/>
        </p:nvSpPr>
        <p:spPr>
          <a:xfrm>
            <a:off x="324931" y="169459"/>
            <a:ext cx="53749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HARNESSING YUVA SHAKTI</a:t>
            </a:r>
            <a:endParaRPr lang="en-IN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44249" y="998696"/>
            <a:ext cx="7743304" cy="132343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IN" sz="4000" b="1" dirty="0">
                <a:solidFill>
                  <a:srgbClr val="233A89"/>
                </a:solidFill>
              </a:rPr>
              <a:t>Furthering Sports </a:t>
            </a:r>
            <a:r>
              <a:rPr lang="en-IN" sz="4000" b="1" dirty="0" smtClean="0">
                <a:solidFill>
                  <a:srgbClr val="233A89"/>
                </a:solidFill>
              </a:rPr>
              <a:t>&amp; Sportsmanship </a:t>
            </a:r>
            <a:r>
              <a:rPr lang="en-IN" sz="4000" dirty="0" err="1" smtClean="0">
                <a:solidFill>
                  <a:srgbClr val="233A89"/>
                </a:solidFill>
              </a:rPr>
              <a:t>Khelo</a:t>
            </a:r>
            <a:r>
              <a:rPr lang="en-IN" sz="4000" dirty="0" smtClean="0">
                <a:solidFill>
                  <a:srgbClr val="233A89"/>
                </a:solidFill>
              </a:rPr>
              <a:t> India </a:t>
            </a:r>
            <a:endParaRPr lang="en-IN" sz="4000" dirty="0">
              <a:solidFill>
                <a:srgbClr val="233A89"/>
              </a:solidFill>
            </a:endParaRPr>
          </a:p>
        </p:txBody>
      </p:sp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3849" y="3443690"/>
            <a:ext cx="3902500" cy="27763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0082845" y="6334348"/>
            <a:ext cx="20410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/>
              <a:t>As on 1</a:t>
            </a:r>
            <a:r>
              <a:rPr lang="en-IN" sz="1200" baseline="30000" dirty="0"/>
              <a:t>st</a:t>
            </a:r>
            <a:r>
              <a:rPr lang="en-IN" sz="1200" dirty="0"/>
              <a:t> January 2019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980382" y="3108349"/>
            <a:ext cx="6962611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900" dirty="0"/>
              <a:t>F</a:t>
            </a:r>
            <a:r>
              <a:rPr lang="en-IN" sz="1900" dirty="0" smtClean="0"/>
              <a:t>inancial </a:t>
            </a:r>
            <a:r>
              <a:rPr lang="en-IN" sz="1900" dirty="0"/>
              <a:t>assistance of </a:t>
            </a:r>
            <a:r>
              <a:rPr lang="en-IN" sz="1900" dirty="0" smtClean="0"/>
              <a:t> </a:t>
            </a:r>
            <a:r>
              <a:rPr lang="en-IN" sz="1900" dirty="0">
                <a:latin typeface="Rupee Foradian" pitchFamily="34" charset="0"/>
              </a:rPr>
              <a:t>₹</a:t>
            </a:r>
            <a:r>
              <a:rPr lang="en-IN" sz="1900" dirty="0" smtClean="0"/>
              <a:t>5 lakh/annum </a:t>
            </a:r>
            <a:r>
              <a:rPr lang="en-IN" sz="1900" dirty="0"/>
              <a:t>for 8 years to talented players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980383" y="3665923"/>
            <a:ext cx="675306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900" dirty="0"/>
              <a:t>First </a:t>
            </a:r>
            <a:r>
              <a:rPr lang="en-IN" sz="1900" dirty="0" err="1"/>
              <a:t>Khelo</a:t>
            </a:r>
            <a:r>
              <a:rPr lang="en-IN" sz="1900" dirty="0"/>
              <a:t> India School Games launched on Jan </a:t>
            </a:r>
            <a:r>
              <a:rPr lang="en-IN" sz="1900" dirty="0" smtClean="0"/>
              <a:t>2018, 3507 </a:t>
            </a:r>
            <a:r>
              <a:rPr lang="en-IN" sz="1900" dirty="0"/>
              <a:t>players from 29 States and 7 UTs participated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972221" y="4521728"/>
            <a:ext cx="6830161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900" dirty="0"/>
              <a:t>Revamped </a:t>
            </a:r>
            <a:r>
              <a:rPr lang="en-IN" sz="1900" dirty="0" err="1"/>
              <a:t>Khelo</a:t>
            </a:r>
            <a:r>
              <a:rPr lang="en-IN" sz="1900" dirty="0"/>
              <a:t> India program </a:t>
            </a:r>
            <a:r>
              <a:rPr lang="en-IN" sz="1900" dirty="0" smtClean="0"/>
              <a:t>to </a:t>
            </a:r>
            <a:r>
              <a:rPr lang="en-IN" sz="1900" dirty="0"/>
              <a:t>have a financial outlay </a:t>
            </a:r>
            <a:r>
              <a:rPr lang="en-IN" sz="1900" dirty="0" smtClean="0"/>
              <a:t>of</a:t>
            </a:r>
          </a:p>
          <a:p>
            <a:r>
              <a:rPr lang="en-IN" sz="1900" dirty="0" smtClean="0">
                <a:latin typeface="Rupee Foradian" pitchFamily="34" charset="0"/>
              </a:rPr>
              <a:t>₹</a:t>
            </a:r>
            <a:r>
              <a:rPr lang="en-IN" sz="1900" dirty="0" smtClean="0"/>
              <a:t>1,756 </a:t>
            </a:r>
            <a:r>
              <a:rPr lang="en-IN" sz="1900" dirty="0"/>
              <a:t>crore for 2017-18 to 2019-20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92560" y="5356881"/>
            <a:ext cx="62099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>
                <a:solidFill>
                  <a:srgbClr val="220492"/>
                </a:solidFill>
              </a:rPr>
              <a:t>Sports Talent Search Portal launched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200815" y="6016771"/>
            <a:ext cx="68246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A transparent platform for talented youth to share their achievements</a:t>
            </a:r>
          </a:p>
        </p:txBody>
      </p:sp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700" y="5873789"/>
            <a:ext cx="541326" cy="5474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8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282" y="3098139"/>
            <a:ext cx="419031" cy="4347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9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559" y="3832642"/>
            <a:ext cx="597849" cy="3958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21" name="Picture 9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162" y="4581265"/>
            <a:ext cx="427582" cy="451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22" name="Picture 10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1470" y="589189"/>
            <a:ext cx="4130980" cy="258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82896" y="138366"/>
            <a:ext cx="1399553" cy="338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800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over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2934" y="151106"/>
            <a:ext cx="1572548" cy="380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924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6A5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</a:t>
            </a:r>
            <a:endParaRPr lang="en-IN" dirty="0"/>
          </a:p>
        </p:txBody>
      </p:sp>
      <p:sp>
        <p:nvSpPr>
          <p:cNvPr id="5" name="Rectangle 4"/>
          <p:cNvSpPr/>
          <p:nvPr/>
        </p:nvSpPr>
        <p:spPr>
          <a:xfrm>
            <a:off x="209550" y="904875"/>
            <a:ext cx="11772900" cy="5724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ight Triangle 5"/>
          <p:cNvSpPr/>
          <p:nvPr/>
        </p:nvSpPr>
        <p:spPr>
          <a:xfrm rot="16200000">
            <a:off x="7530609" y="589189"/>
            <a:ext cx="323850" cy="32385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/>
          <p:cNvSpPr txBox="1"/>
          <p:nvPr/>
        </p:nvSpPr>
        <p:spPr>
          <a:xfrm>
            <a:off x="324931" y="169459"/>
            <a:ext cx="47657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DEVELOPMENT FOR ALL</a:t>
            </a:r>
            <a:endParaRPr lang="en-IN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24931" y="998696"/>
            <a:ext cx="7115175" cy="132343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US" sz="4000" b="1" dirty="0">
                <a:solidFill>
                  <a:srgbClr val="46A5AE"/>
                </a:solidFill>
              </a:rPr>
              <a:t>Jan Suraksha </a:t>
            </a:r>
            <a:r>
              <a:rPr lang="en-US" sz="4000" b="1" dirty="0" err="1">
                <a:solidFill>
                  <a:srgbClr val="46A5AE"/>
                </a:solidFill>
              </a:rPr>
              <a:t>Yojana</a:t>
            </a:r>
            <a:r>
              <a:rPr lang="en-US" sz="4000" b="1" dirty="0">
                <a:solidFill>
                  <a:srgbClr val="46A5AE"/>
                </a:solidFill>
              </a:rPr>
              <a:t> </a:t>
            </a:r>
            <a:r>
              <a:rPr lang="en-US" sz="4000" b="1" dirty="0" smtClean="0">
                <a:solidFill>
                  <a:srgbClr val="46A5AE"/>
                </a:solidFill>
              </a:rPr>
              <a:t>Gives </a:t>
            </a:r>
            <a:r>
              <a:rPr lang="en-US" sz="4000" b="1" dirty="0">
                <a:solidFill>
                  <a:srgbClr val="46A5AE"/>
                </a:solidFill>
              </a:rPr>
              <a:t>Insurance to Poor</a:t>
            </a:r>
            <a:endParaRPr lang="en-IN" sz="4000" b="1" dirty="0">
              <a:solidFill>
                <a:srgbClr val="46A5AE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584744"/>
            <a:ext cx="4133849" cy="258270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0272584" y="6275987"/>
            <a:ext cx="16146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46A5AE"/>
                </a:solidFill>
              </a:rPr>
              <a:t>As on 1</a:t>
            </a:r>
            <a:r>
              <a:rPr lang="en-US" sz="1000" b="1" baseline="30000" dirty="0">
                <a:solidFill>
                  <a:srgbClr val="46A5AE"/>
                </a:solidFill>
              </a:rPr>
              <a:t>st</a:t>
            </a:r>
            <a:r>
              <a:rPr lang="en-US" sz="1000" b="1" dirty="0">
                <a:solidFill>
                  <a:srgbClr val="46A5AE"/>
                </a:solidFill>
              </a:rPr>
              <a:t> January 2019</a:t>
            </a:r>
            <a:endParaRPr lang="en-IN" sz="1000" b="1" dirty="0">
              <a:solidFill>
                <a:srgbClr val="46A5AE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726724" y="2561966"/>
            <a:ext cx="47133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14.27 crore </a:t>
            </a:r>
            <a:r>
              <a:rPr lang="en-US" sz="2000" dirty="0"/>
              <a:t>persons insured under </a:t>
            </a:r>
            <a:r>
              <a:rPr lang="en-US" sz="2000" b="1" dirty="0">
                <a:solidFill>
                  <a:srgbClr val="FA6600"/>
                </a:solidFill>
              </a:rPr>
              <a:t>PM Suraksha </a:t>
            </a:r>
            <a:r>
              <a:rPr lang="en-US" sz="2000" b="1" dirty="0" err="1">
                <a:solidFill>
                  <a:srgbClr val="FA6600"/>
                </a:solidFill>
              </a:rPr>
              <a:t>Bima</a:t>
            </a:r>
            <a:r>
              <a:rPr lang="en-US" sz="2000" b="1" dirty="0">
                <a:solidFill>
                  <a:srgbClr val="FA6600"/>
                </a:solidFill>
              </a:rPr>
              <a:t> </a:t>
            </a:r>
            <a:r>
              <a:rPr lang="en-US" sz="2000" b="1" dirty="0" err="1">
                <a:solidFill>
                  <a:srgbClr val="FA6600"/>
                </a:solidFill>
              </a:rPr>
              <a:t>Yojana</a:t>
            </a:r>
            <a:r>
              <a:rPr lang="en-US" sz="2000" b="1" dirty="0">
                <a:solidFill>
                  <a:srgbClr val="FA6600"/>
                </a:solidFill>
              </a:rPr>
              <a:t> </a:t>
            </a:r>
            <a:r>
              <a:rPr lang="en-US" sz="2000" dirty="0"/>
              <a:t>at </a:t>
            </a:r>
            <a:r>
              <a:rPr lang="en-US" sz="2000" dirty="0" smtClean="0">
                <a:latin typeface="Rupee" panose="02000500000000000000" pitchFamily="2" charset="0"/>
              </a:rPr>
              <a:t>₹</a:t>
            </a:r>
            <a:r>
              <a:rPr lang="en-US" sz="2000" dirty="0" smtClean="0"/>
              <a:t>12 </a:t>
            </a:r>
            <a:r>
              <a:rPr lang="en-US" sz="2000" dirty="0"/>
              <a:t>per year</a:t>
            </a:r>
            <a:endParaRPr lang="en-IN" sz="2000" dirty="0"/>
          </a:p>
        </p:txBody>
      </p:sp>
      <p:sp>
        <p:nvSpPr>
          <p:cNvPr id="11" name="TextBox 10"/>
          <p:cNvSpPr txBox="1"/>
          <p:nvPr/>
        </p:nvSpPr>
        <p:spPr>
          <a:xfrm>
            <a:off x="2707795" y="3520440"/>
            <a:ext cx="72699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60FF"/>
                </a:solidFill>
              </a:rPr>
              <a:t>PM Jeevan </a:t>
            </a:r>
            <a:r>
              <a:rPr lang="en-US" sz="2000" b="1" dirty="0" err="1">
                <a:solidFill>
                  <a:srgbClr val="0060FF"/>
                </a:solidFill>
              </a:rPr>
              <a:t>Jyoti</a:t>
            </a:r>
            <a:r>
              <a:rPr lang="en-US" sz="2000" b="1" dirty="0">
                <a:solidFill>
                  <a:srgbClr val="0060FF"/>
                </a:solidFill>
              </a:rPr>
              <a:t> </a:t>
            </a:r>
            <a:r>
              <a:rPr lang="en-US" sz="2000" b="1" dirty="0" err="1">
                <a:solidFill>
                  <a:srgbClr val="0060FF"/>
                </a:solidFill>
              </a:rPr>
              <a:t>Bima</a:t>
            </a:r>
            <a:r>
              <a:rPr lang="en-US" sz="2000" b="1" dirty="0">
                <a:solidFill>
                  <a:srgbClr val="0060FF"/>
                </a:solidFill>
              </a:rPr>
              <a:t> </a:t>
            </a:r>
            <a:r>
              <a:rPr lang="en-US" sz="2000" b="1" dirty="0" err="1">
                <a:solidFill>
                  <a:srgbClr val="0060FF"/>
                </a:solidFill>
              </a:rPr>
              <a:t>Yojana</a:t>
            </a:r>
            <a:r>
              <a:rPr lang="en-US" sz="2000" b="1" dirty="0">
                <a:solidFill>
                  <a:srgbClr val="0060FF"/>
                </a:solidFill>
              </a:rPr>
              <a:t> </a:t>
            </a:r>
            <a:r>
              <a:rPr lang="en-US" sz="2000" dirty="0"/>
              <a:t>benefitted </a:t>
            </a:r>
            <a:r>
              <a:rPr lang="en-US" sz="2000" b="1" dirty="0"/>
              <a:t>5.47 </a:t>
            </a:r>
            <a:r>
              <a:rPr lang="en-US" sz="2000" b="1" dirty="0" smtClean="0"/>
              <a:t>crore </a:t>
            </a:r>
            <a:r>
              <a:rPr lang="en-US" sz="2000" dirty="0"/>
              <a:t>families at </a:t>
            </a:r>
            <a:r>
              <a:rPr lang="en-US" sz="2000" dirty="0">
                <a:latin typeface="Rupee" panose="02000500000000000000" pitchFamily="2" charset="0"/>
              </a:rPr>
              <a:t>₹</a:t>
            </a:r>
            <a:r>
              <a:rPr lang="en-US" sz="2000" dirty="0" smtClean="0"/>
              <a:t>330 </a:t>
            </a:r>
            <a:r>
              <a:rPr lang="en-US" sz="2000" dirty="0"/>
              <a:t>per year</a:t>
            </a:r>
            <a:endParaRPr lang="en-IN" sz="2000" dirty="0"/>
          </a:p>
        </p:txBody>
      </p:sp>
      <p:sp>
        <p:nvSpPr>
          <p:cNvPr id="12" name="TextBox 11"/>
          <p:cNvSpPr txBox="1"/>
          <p:nvPr/>
        </p:nvSpPr>
        <p:spPr>
          <a:xfrm>
            <a:off x="2707794" y="4330734"/>
            <a:ext cx="75647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AD2B"/>
                </a:solidFill>
              </a:rPr>
              <a:t>Atal Pension </a:t>
            </a:r>
            <a:r>
              <a:rPr lang="en-US" sz="2000" b="1" dirty="0" err="1">
                <a:solidFill>
                  <a:srgbClr val="00AD2B"/>
                </a:solidFill>
              </a:rPr>
              <a:t>Yojana</a:t>
            </a:r>
            <a:r>
              <a:rPr lang="en-US" sz="2000" b="1" dirty="0">
                <a:solidFill>
                  <a:srgbClr val="00AD2B"/>
                </a:solidFill>
              </a:rPr>
              <a:t>, </a:t>
            </a:r>
            <a:r>
              <a:rPr lang="en-US" sz="2000" dirty="0"/>
              <a:t>for </a:t>
            </a:r>
            <a:r>
              <a:rPr lang="en-US" sz="2000" dirty="0" err="1"/>
              <a:t>unorganised</a:t>
            </a:r>
            <a:r>
              <a:rPr lang="en-US" sz="2000" dirty="0"/>
              <a:t> sector workers, has more than </a:t>
            </a:r>
            <a:r>
              <a:rPr lang="en-US" sz="2000" b="1" dirty="0" smtClean="0"/>
              <a:t>1.24 crore </a:t>
            </a:r>
            <a:r>
              <a:rPr lang="en-US" sz="2000" dirty="0"/>
              <a:t>subscribers</a:t>
            </a:r>
            <a:endParaRPr lang="en-IN" sz="2000" dirty="0"/>
          </a:p>
        </p:txBody>
      </p:sp>
      <p:sp>
        <p:nvSpPr>
          <p:cNvPr id="14" name="TextBox 13"/>
          <p:cNvSpPr txBox="1"/>
          <p:nvPr/>
        </p:nvSpPr>
        <p:spPr>
          <a:xfrm>
            <a:off x="2726723" y="5289208"/>
            <a:ext cx="72509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Financial security of senior citizens with </a:t>
            </a:r>
            <a:r>
              <a:rPr lang="en-US" sz="2000" b="1" dirty="0">
                <a:solidFill>
                  <a:srgbClr val="01927D"/>
                </a:solidFill>
              </a:rPr>
              <a:t>PM </a:t>
            </a:r>
            <a:r>
              <a:rPr lang="en-US" sz="2000" b="1" dirty="0" err="1">
                <a:solidFill>
                  <a:srgbClr val="01927D"/>
                </a:solidFill>
              </a:rPr>
              <a:t>Vaya</a:t>
            </a:r>
            <a:r>
              <a:rPr lang="en-US" sz="2000" b="1" dirty="0">
                <a:solidFill>
                  <a:srgbClr val="01927D"/>
                </a:solidFill>
              </a:rPr>
              <a:t> </a:t>
            </a:r>
            <a:r>
              <a:rPr lang="en-US" sz="2000" b="1" dirty="0" err="1">
                <a:solidFill>
                  <a:srgbClr val="01927D"/>
                </a:solidFill>
              </a:rPr>
              <a:t>Vandana</a:t>
            </a:r>
            <a:r>
              <a:rPr lang="en-US" sz="2000" b="1" dirty="0">
                <a:solidFill>
                  <a:srgbClr val="01927D"/>
                </a:solidFill>
              </a:rPr>
              <a:t> </a:t>
            </a:r>
            <a:r>
              <a:rPr lang="en-US" sz="2000" b="1" dirty="0" err="1">
                <a:solidFill>
                  <a:srgbClr val="01927D"/>
                </a:solidFill>
              </a:rPr>
              <a:t>Yojana</a:t>
            </a:r>
            <a:r>
              <a:rPr lang="en-US" sz="2000" b="1" dirty="0">
                <a:solidFill>
                  <a:srgbClr val="01927D"/>
                </a:solidFill>
              </a:rPr>
              <a:t>, </a:t>
            </a:r>
            <a:r>
              <a:rPr lang="en-US" sz="2000" dirty="0"/>
              <a:t>gives 8% interest for 10 years. Investment limit doubled to </a:t>
            </a:r>
            <a:r>
              <a:rPr lang="en-US" sz="2000" b="1" dirty="0">
                <a:solidFill>
                  <a:srgbClr val="01927D"/>
                </a:solidFill>
                <a:latin typeface="Rupee" panose="02000500000000000000" pitchFamily="2" charset="0"/>
              </a:rPr>
              <a:t>₹</a:t>
            </a:r>
            <a:r>
              <a:rPr lang="en-US" sz="2000" b="1" dirty="0" smtClean="0">
                <a:solidFill>
                  <a:srgbClr val="01927D"/>
                </a:solidFill>
              </a:rPr>
              <a:t>15 </a:t>
            </a:r>
            <a:r>
              <a:rPr lang="en-US" sz="2000" b="1" dirty="0">
                <a:solidFill>
                  <a:srgbClr val="01927D"/>
                </a:solidFill>
              </a:rPr>
              <a:t>lakh and scheme extended till 2020</a:t>
            </a:r>
            <a:endParaRPr lang="en-IN" sz="2000" b="1" dirty="0">
              <a:solidFill>
                <a:srgbClr val="01927D"/>
              </a:solidFill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32" y="2462259"/>
            <a:ext cx="1474574" cy="107316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642" y="3406611"/>
            <a:ext cx="1409661" cy="1041923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471" y="4308374"/>
            <a:ext cx="1383135" cy="104503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119" y="5237715"/>
            <a:ext cx="1399066" cy="1037768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82896" y="138366"/>
            <a:ext cx="1399553" cy="338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06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D16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/>
          <p:cNvSpPr/>
          <p:nvPr/>
        </p:nvSpPr>
        <p:spPr>
          <a:xfrm>
            <a:off x="209550" y="904875"/>
            <a:ext cx="11772900" cy="5724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ight Triangle 5"/>
          <p:cNvSpPr/>
          <p:nvPr/>
        </p:nvSpPr>
        <p:spPr>
          <a:xfrm rot="16200000">
            <a:off x="7538847" y="589189"/>
            <a:ext cx="323850" cy="32385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/>
          <p:cNvSpPr txBox="1"/>
          <p:nvPr/>
        </p:nvSpPr>
        <p:spPr>
          <a:xfrm>
            <a:off x="324931" y="169459"/>
            <a:ext cx="56836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WOMEN LED DEVELOPMENT</a:t>
            </a:r>
            <a:endParaRPr lang="en-IN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24931" y="998696"/>
            <a:ext cx="7115175" cy="132343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US" sz="4000" b="1" dirty="0">
                <a:solidFill>
                  <a:srgbClr val="ED1650"/>
                </a:solidFill>
              </a:rPr>
              <a:t>Facilitating Well-being of </a:t>
            </a:r>
            <a:endParaRPr lang="en-US" sz="4000" b="1" dirty="0" smtClean="0">
              <a:solidFill>
                <a:srgbClr val="ED1650"/>
              </a:solidFill>
            </a:endParaRPr>
          </a:p>
          <a:p>
            <a:r>
              <a:rPr lang="en-US" sz="4000" b="1" dirty="0" smtClean="0">
                <a:solidFill>
                  <a:srgbClr val="ED1650"/>
                </a:solidFill>
              </a:rPr>
              <a:t>Expectant </a:t>
            </a:r>
            <a:r>
              <a:rPr lang="en-US" sz="4000" b="1" dirty="0">
                <a:solidFill>
                  <a:srgbClr val="ED1650"/>
                </a:solidFill>
              </a:rPr>
              <a:t>Mothers</a:t>
            </a:r>
          </a:p>
        </p:txBody>
      </p:sp>
      <p:sp>
        <p:nvSpPr>
          <p:cNvPr id="15" name="Rectangle 14"/>
          <p:cNvSpPr/>
          <p:nvPr/>
        </p:nvSpPr>
        <p:spPr>
          <a:xfrm>
            <a:off x="803089" y="2436067"/>
            <a:ext cx="5059847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b="1" dirty="0">
                <a:solidFill>
                  <a:srgbClr val="ED1650"/>
                </a:solidFill>
              </a:rPr>
              <a:t>Maternity Benefit (Amendment) Act 2017</a:t>
            </a:r>
            <a:endParaRPr lang="en-IN" sz="2200" b="1" dirty="0">
              <a:solidFill>
                <a:srgbClr val="ED165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31177" y="3422129"/>
            <a:ext cx="2451271" cy="320727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848600" y="6291779"/>
            <a:ext cx="16146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ED1650"/>
                </a:solidFill>
              </a:rPr>
              <a:t>As on </a:t>
            </a:r>
            <a:r>
              <a:rPr lang="en-US" sz="1000" b="1" dirty="0" smtClean="0">
                <a:solidFill>
                  <a:srgbClr val="ED1650"/>
                </a:solidFill>
              </a:rPr>
              <a:t>1</a:t>
            </a:r>
            <a:r>
              <a:rPr lang="en-US" sz="1000" b="1" baseline="30000" dirty="0" smtClean="0">
                <a:solidFill>
                  <a:srgbClr val="ED1650"/>
                </a:solidFill>
              </a:rPr>
              <a:t>st</a:t>
            </a:r>
            <a:r>
              <a:rPr lang="en-US" sz="1000" b="1" dirty="0" smtClean="0">
                <a:solidFill>
                  <a:srgbClr val="ED1650"/>
                </a:solidFill>
              </a:rPr>
              <a:t> January 2019</a:t>
            </a:r>
            <a:endParaRPr lang="en-IN" sz="1000" b="1" dirty="0">
              <a:solidFill>
                <a:srgbClr val="ED165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352" y="2979178"/>
            <a:ext cx="534147" cy="53414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6694" y="3695406"/>
            <a:ext cx="526758" cy="52675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4574" y="4462051"/>
            <a:ext cx="4754889" cy="900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951006" y="4533154"/>
            <a:ext cx="206094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b="1" dirty="0" err="1">
                <a:solidFill>
                  <a:srgbClr val="ED1650"/>
                </a:solidFill>
              </a:rPr>
              <a:t>Poshan</a:t>
            </a:r>
            <a:r>
              <a:rPr lang="en-US" sz="2200" b="1" dirty="0">
                <a:solidFill>
                  <a:srgbClr val="ED1650"/>
                </a:solidFill>
              </a:rPr>
              <a:t> </a:t>
            </a:r>
            <a:r>
              <a:rPr lang="en-US" sz="2200" b="1" dirty="0" err="1">
                <a:solidFill>
                  <a:srgbClr val="ED1650"/>
                </a:solidFill>
              </a:rPr>
              <a:t>Abhiyan</a:t>
            </a:r>
            <a:endParaRPr lang="en-IN" sz="2200" b="1" dirty="0">
              <a:solidFill>
                <a:srgbClr val="ED1650"/>
              </a:solidFill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2988" y="5091604"/>
            <a:ext cx="579140" cy="519101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0119" y="5812881"/>
            <a:ext cx="602009" cy="602009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593290"/>
            <a:ext cx="4133849" cy="2582701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709481" y="2936103"/>
            <a:ext cx="60898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Paid maternity leave extended to 26 weeks (6 months), </a:t>
            </a:r>
            <a:r>
              <a:rPr lang="en-US" sz="2000" dirty="0"/>
              <a:t>one of the highest duration in the world so far</a:t>
            </a:r>
            <a:endParaRPr lang="en-IN" sz="2000" dirty="0"/>
          </a:p>
        </p:txBody>
      </p:sp>
      <p:sp>
        <p:nvSpPr>
          <p:cNvPr id="21" name="TextBox 20"/>
          <p:cNvSpPr txBox="1"/>
          <p:nvPr/>
        </p:nvSpPr>
        <p:spPr>
          <a:xfrm>
            <a:off x="1709480" y="3634049"/>
            <a:ext cx="57448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49.88 </a:t>
            </a:r>
            <a:r>
              <a:rPr lang="en-US" sz="2000" b="1" dirty="0"/>
              <a:t>Lakh </a:t>
            </a:r>
            <a:r>
              <a:rPr lang="en-US" sz="2000" dirty="0"/>
              <a:t>women paid maternity benefit worth </a:t>
            </a:r>
          </a:p>
          <a:p>
            <a:r>
              <a:rPr lang="en-US" sz="2000" b="1" dirty="0">
                <a:latin typeface="Rupee" panose="02000500000000000000" pitchFamily="2" charset="0"/>
              </a:rPr>
              <a:t>₹</a:t>
            </a:r>
            <a:r>
              <a:rPr lang="en-US" sz="2000" b="1" dirty="0" smtClean="0"/>
              <a:t>1678.63 Crore </a:t>
            </a:r>
            <a:r>
              <a:rPr lang="en-US" sz="1400" dirty="0" smtClean="0"/>
              <a:t>(as on 10 December 2018)</a:t>
            </a:r>
            <a:endParaRPr lang="en-US" sz="1400" dirty="0"/>
          </a:p>
        </p:txBody>
      </p:sp>
      <p:sp>
        <p:nvSpPr>
          <p:cNvPr id="22" name="TextBox 21"/>
          <p:cNvSpPr txBox="1"/>
          <p:nvPr/>
        </p:nvSpPr>
        <p:spPr>
          <a:xfrm>
            <a:off x="1776716" y="5013005"/>
            <a:ext cx="59015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First of a kind </a:t>
            </a:r>
            <a:r>
              <a:rPr lang="en-US" sz="2000" b="1" dirty="0"/>
              <a:t>initiative to tackle malnutrition </a:t>
            </a:r>
            <a:r>
              <a:rPr lang="en-US" sz="2000" dirty="0"/>
              <a:t>through multi-modal intervention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776715" y="5768559"/>
            <a:ext cx="59015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Aims to reduce malnutrition,  </a:t>
            </a:r>
            <a:r>
              <a:rPr lang="en-US" sz="2000" dirty="0"/>
              <a:t>convergence with different ministries, targeted approach with technology </a:t>
            </a:r>
            <a:endParaRPr lang="en-IN" sz="2000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82896" y="138366"/>
            <a:ext cx="1399553" cy="338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731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D16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/>
          <p:cNvSpPr/>
          <p:nvPr/>
        </p:nvSpPr>
        <p:spPr>
          <a:xfrm>
            <a:off x="209550" y="904875"/>
            <a:ext cx="11772900" cy="5724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ight Triangle 5"/>
          <p:cNvSpPr/>
          <p:nvPr/>
        </p:nvSpPr>
        <p:spPr>
          <a:xfrm rot="16200000">
            <a:off x="7538847" y="589189"/>
            <a:ext cx="323850" cy="32385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/>
          <p:cNvSpPr txBox="1"/>
          <p:nvPr/>
        </p:nvSpPr>
        <p:spPr>
          <a:xfrm>
            <a:off x="324931" y="169459"/>
            <a:ext cx="56836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WOMEN LED DEVELOPMENT</a:t>
            </a:r>
            <a:endParaRPr lang="en-IN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24931" y="998696"/>
            <a:ext cx="7115175" cy="132343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US" sz="4000" b="1" dirty="0">
                <a:solidFill>
                  <a:srgbClr val="ED1650"/>
                </a:solidFill>
              </a:rPr>
              <a:t>From Women Development to Women-led development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584744"/>
            <a:ext cx="4133849" cy="258270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0272584" y="6275987"/>
            <a:ext cx="16146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ED1650"/>
                </a:solidFill>
              </a:rPr>
              <a:t>As on 1</a:t>
            </a:r>
            <a:r>
              <a:rPr lang="en-US" sz="1000" b="1" baseline="30000" dirty="0">
                <a:solidFill>
                  <a:srgbClr val="ED1650"/>
                </a:solidFill>
              </a:rPr>
              <a:t>st</a:t>
            </a:r>
            <a:r>
              <a:rPr lang="en-US" sz="1000" b="1" dirty="0">
                <a:solidFill>
                  <a:srgbClr val="ED1650"/>
                </a:solidFill>
              </a:rPr>
              <a:t> January 2019</a:t>
            </a:r>
            <a:endParaRPr lang="en-IN" sz="1000" b="1" dirty="0">
              <a:solidFill>
                <a:srgbClr val="ED1650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324931" y="2292846"/>
            <a:ext cx="3828598" cy="523220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US" sz="2800" dirty="0" err="1">
                <a:solidFill>
                  <a:srgbClr val="ED1650"/>
                </a:solidFill>
              </a:rPr>
              <a:t>Beti</a:t>
            </a:r>
            <a:r>
              <a:rPr lang="en-US" sz="2800" dirty="0">
                <a:solidFill>
                  <a:srgbClr val="ED1650"/>
                </a:solidFill>
              </a:rPr>
              <a:t> </a:t>
            </a:r>
            <a:r>
              <a:rPr lang="en-US" sz="2800" dirty="0" err="1">
                <a:solidFill>
                  <a:srgbClr val="ED1650"/>
                </a:solidFill>
              </a:rPr>
              <a:t>Bachao</a:t>
            </a:r>
            <a:r>
              <a:rPr lang="en-US" sz="2800" dirty="0">
                <a:solidFill>
                  <a:srgbClr val="ED1650"/>
                </a:solidFill>
              </a:rPr>
              <a:t>, </a:t>
            </a:r>
            <a:r>
              <a:rPr lang="en-US" sz="2800" dirty="0" err="1">
                <a:solidFill>
                  <a:srgbClr val="ED1650"/>
                </a:solidFill>
              </a:rPr>
              <a:t>Beti</a:t>
            </a:r>
            <a:r>
              <a:rPr lang="en-US" sz="2800" dirty="0">
                <a:solidFill>
                  <a:srgbClr val="ED1650"/>
                </a:solidFill>
              </a:rPr>
              <a:t> </a:t>
            </a:r>
            <a:r>
              <a:rPr lang="en-US" sz="2800" dirty="0" err="1">
                <a:solidFill>
                  <a:srgbClr val="ED1650"/>
                </a:solidFill>
              </a:rPr>
              <a:t>Padhao</a:t>
            </a:r>
            <a:endParaRPr lang="en-US" sz="2800" dirty="0">
              <a:solidFill>
                <a:srgbClr val="ED1650"/>
              </a:solidFill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1185" y="3320619"/>
            <a:ext cx="641874" cy="677534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5727" y="4382228"/>
            <a:ext cx="557802" cy="658681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69418" y="3305518"/>
            <a:ext cx="937831" cy="692636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05260" y="4382228"/>
            <a:ext cx="375519" cy="739303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36521" y="3347467"/>
            <a:ext cx="435847" cy="718523"/>
          </a:xfrm>
          <a:prstGeom prst="rect">
            <a:avLst/>
          </a:prstGeom>
        </p:spPr>
      </p:pic>
      <p:sp>
        <p:nvSpPr>
          <p:cNvPr id="29" name="Rectangle 28"/>
          <p:cNvSpPr/>
          <p:nvPr/>
        </p:nvSpPr>
        <p:spPr>
          <a:xfrm>
            <a:off x="510988" y="4065990"/>
            <a:ext cx="3028244" cy="707886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/>
            <a:r>
              <a:rPr lang="en-US" sz="2000" dirty="0"/>
              <a:t>Sex ratio at </a:t>
            </a:r>
            <a:r>
              <a:rPr lang="en-US" sz="2000" dirty="0" smtClean="0"/>
              <a:t>birth improved </a:t>
            </a:r>
          </a:p>
          <a:p>
            <a:pPr algn="ctr"/>
            <a:r>
              <a:rPr lang="en-US" sz="2000" dirty="0" smtClean="0"/>
              <a:t>in </a:t>
            </a:r>
            <a:r>
              <a:rPr lang="en-US" sz="2000" b="1" dirty="0" smtClean="0"/>
              <a:t>104 </a:t>
            </a:r>
            <a:r>
              <a:rPr lang="en-US" sz="2000" b="1" dirty="0"/>
              <a:t>identified districts</a:t>
            </a:r>
          </a:p>
        </p:txBody>
      </p:sp>
      <p:sp>
        <p:nvSpPr>
          <p:cNvPr id="30" name="Rectangle 29"/>
          <p:cNvSpPr/>
          <p:nvPr/>
        </p:nvSpPr>
        <p:spPr>
          <a:xfrm>
            <a:off x="4430809" y="4065990"/>
            <a:ext cx="3209101" cy="707886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/>
            <a:r>
              <a:rPr lang="en-US" sz="2000" b="1" dirty="0"/>
              <a:t>Rising </a:t>
            </a:r>
            <a:r>
              <a:rPr lang="en-US" sz="2000" b="1" dirty="0" smtClean="0"/>
              <a:t>enrollment</a:t>
            </a:r>
          </a:p>
          <a:p>
            <a:pPr algn="ctr"/>
            <a:r>
              <a:rPr lang="en-US" sz="2000" dirty="0" smtClean="0"/>
              <a:t>of </a:t>
            </a:r>
            <a:r>
              <a:rPr lang="en-US" sz="2000" dirty="0"/>
              <a:t>girls in secondary schools</a:t>
            </a:r>
            <a:endParaRPr lang="en-US" sz="2000" b="1" dirty="0"/>
          </a:p>
        </p:txBody>
      </p:sp>
      <p:sp>
        <p:nvSpPr>
          <p:cNvPr id="31" name="Rectangle 30"/>
          <p:cNvSpPr/>
          <p:nvPr/>
        </p:nvSpPr>
        <p:spPr>
          <a:xfrm>
            <a:off x="8181396" y="4065990"/>
            <a:ext cx="3209101" cy="707886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/>
            <a:r>
              <a:rPr lang="en-US" sz="2000" b="1" dirty="0"/>
              <a:t>Multiple </a:t>
            </a:r>
            <a:r>
              <a:rPr lang="en-US" sz="2000" b="1" dirty="0" smtClean="0"/>
              <a:t>scholarship</a:t>
            </a:r>
          </a:p>
          <a:p>
            <a:pPr algn="ctr"/>
            <a:r>
              <a:rPr lang="en-US" sz="2000" b="1" dirty="0" smtClean="0"/>
              <a:t> </a:t>
            </a:r>
            <a:r>
              <a:rPr lang="en-US" sz="2000" dirty="0" smtClean="0"/>
              <a:t>for </a:t>
            </a:r>
            <a:r>
              <a:rPr lang="en-US" sz="2000" dirty="0"/>
              <a:t>education of girls </a:t>
            </a:r>
          </a:p>
        </p:txBody>
      </p:sp>
      <p:sp>
        <p:nvSpPr>
          <p:cNvPr id="32" name="Rectangle 31"/>
          <p:cNvSpPr/>
          <p:nvPr/>
        </p:nvSpPr>
        <p:spPr>
          <a:xfrm>
            <a:off x="2133632" y="5204524"/>
            <a:ext cx="3209101" cy="1015663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/>
            <a:r>
              <a:rPr lang="en-US" sz="2000" b="1" dirty="0"/>
              <a:t>119 districts </a:t>
            </a:r>
            <a:r>
              <a:rPr lang="en-US" sz="2000" dirty="0"/>
              <a:t>have reported progress in first trimester registration</a:t>
            </a:r>
            <a:endParaRPr lang="en-US" sz="2000" b="1" dirty="0"/>
          </a:p>
        </p:txBody>
      </p:sp>
      <p:sp>
        <p:nvSpPr>
          <p:cNvPr id="33" name="Rectangle 32"/>
          <p:cNvSpPr/>
          <p:nvPr/>
        </p:nvSpPr>
        <p:spPr>
          <a:xfrm>
            <a:off x="6376848" y="5204524"/>
            <a:ext cx="3209101" cy="1015663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/>
            <a:r>
              <a:rPr lang="en-US" sz="2000" b="1" dirty="0"/>
              <a:t>146 </a:t>
            </a:r>
            <a:r>
              <a:rPr lang="en-US" sz="2000" b="1" dirty="0" smtClean="0"/>
              <a:t>districts</a:t>
            </a:r>
          </a:p>
          <a:p>
            <a:pPr algn="ctr"/>
            <a:r>
              <a:rPr lang="en-US" sz="2000" dirty="0" smtClean="0"/>
              <a:t>have </a:t>
            </a:r>
            <a:r>
              <a:rPr lang="en-US" sz="2000" dirty="0"/>
              <a:t>reported improvement </a:t>
            </a:r>
          </a:p>
          <a:p>
            <a:pPr algn="ctr"/>
            <a:r>
              <a:rPr lang="en-US" sz="2000" dirty="0"/>
              <a:t>in institutional deliveries</a:t>
            </a:r>
            <a:endParaRPr lang="en-US" sz="2000" b="1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82896" y="138366"/>
            <a:ext cx="1399553" cy="338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15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D16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/>
          <p:cNvSpPr/>
          <p:nvPr/>
        </p:nvSpPr>
        <p:spPr>
          <a:xfrm>
            <a:off x="209550" y="909793"/>
            <a:ext cx="11772900" cy="5724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ight Triangle 5"/>
          <p:cNvSpPr/>
          <p:nvPr/>
        </p:nvSpPr>
        <p:spPr>
          <a:xfrm rot="16200000">
            <a:off x="7538847" y="589189"/>
            <a:ext cx="323850" cy="32385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/>
          <p:cNvSpPr txBox="1"/>
          <p:nvPr/>
        </p:nvSpPr>
        <p:spPr>
          <a:xfrm>
            <a:off x="324931" y="169459"/>
            <a:ext cx="56836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WOMEN LED DEVELOPMENT</a:t>
            </a:r>
            <a:endParaRPr lang="en-IN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24931" y="998696"/>
            <a:ext cx="7115175" cy="132343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US" sz="4000" b="1" dirty="0">
                <a:solidFill>
                  <a:srgbClr val="ED1650"/>
                </a:solidFill>
              </a:rPr>
              <a:t>From Women Development to </a:t>
            </a:r>
            <a:endParaRPr lang="en-US" sz="4000" b="1" dirty="0" smtClean="0">
              <a:solidFill>
                <a:srgbClr val="ED1650"/>
              </a:solidFill>
            </a:endParaRPr>
          </a:p>
          <a:p>
            <a:r>
              <a:rPr lang="en-US" sz="4000" b="1" dirty="0" smtClean="0">
                <a:solidFill>
                  <a:srgbClr val="ED1650"/>
                </a:solidFill>
              </a:rPr>
              <a:t>Women-led </a:t>
            </a:r>
            <a:r>
              <a:rPr lang="en-US" sz="4000" b="1" dirty="0">
                <a:solidFill>
                  <a:srgbClr val="ED1650"/>
                </a:solidFill>
              </a:rPr>
              <a:t>development</a:t>
            </a:r>
            <a:endParaRPr lang="en-IN" sz="4000" b="1" dirty="0">
              <a:solidFill>
                <a:srgbClr val="ED1650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584744"/>
            <a:ext cx="4133849" cy="258270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0272584" y="6275987"/>
            <a:ext cx="16146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ED1650"/>
                </a:solidFill>
              </a:rPr>
              <a:t>As on 1</a:t>
            </a:r>
            <a:r>
              <a:rPr lang="en-US" sz="1000" b="1" baseline="30000" dirty="0">
                <a:solidFill>
                  <a:srgbClr val="ED1650"/>
                </a:solidFill>
              </a:rPr>
              <a:t>st</a:t>
            </a:r>
            <a:r>
              <a:rPr lang="en-US" sz="1000" b="1" dirty="0">
                <a:solidFill>
                  <a:srgbClr val="ED1650"/>
                </a:solidFill>
              </a:rPr>
              <a:t> January 2019</a:t>
            </a:r>
            <a:endParaRPr lang="en-IN" sz="1000" b="1" dirty="0">
              <a:solidFill>
                <a:srgbClr val="ED165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24931" y="2388322"/>
            <a:ext cx="5282493" cy="523220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US" sz="2800" dirty="0">
                <a:solidFill>
                  <a:srgbClr val="ED1650"/>
                </a:solidFill>
              </a:rPr>
              <a:t>Pradhan </a:t>
            </a:r>
            <a:r>
              <a:rPr lang="en-US" sz="2800" dirty="0" err="1">
                <a:solidFill>
                  <a:srgbClr val="ED1650"/>
                </a:solidFill>
              </a:rPr>
              <a:t>Mantri</a:t>
            </a:r>
            <a:r>
              <a:rPr lang="en-US" sz="2800" dirty="0">
                <a:solidFill>
                  <a:srgbClr val="ED1650"/>
                </a:solidFill>
              </a:rPr>
              <a:t> </a:t>
            </a:r>
            <a:r>
              <a:rPr lang="en-US" sz="2800" dirty="0" err="1">
                <a:solidFill>
                  <a:srgbClr val="ED1650"/>
                </a:solidFill>
              </a:rPr>
              <a:t>Ujjwala</a:t>
            </a:r>
            <a:r>
              <a:rPr lang="en-US" sz="2800" dirty="0">
                <a:solidFill>
                  <a:srgbClr val="ED1650"/>
                </a:solidFill>
              </a:rPr>
              <a:t> </a:t>
            </a:r>
            <a:r>
              <a:rPr lang="en-US" sz="2800" dirty="0" err="1">
                <a:solidFill>
                  <a:srgbClr val="ED1650"/>
                </a:solidFill>
              </a:rPr>
              <a:t>Yojana</a:t>
            </a:r>
            <a:endParaRPr lang="en-US" sz="2800" dirty="0">
              <a:solidFill>
                <a:srgbClr val="ED165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7417" y="3424587"/>
            <a:ext cx="1579994" cy="18082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5278" y="3560736"/>
            <a:ext cx="45719" cy="242153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6754" y="3545972"/>
            <a:ext cx="740477" cy="147218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8463" y="3587630"/>
            <a:ext cx="45719" cy="242153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23663" y="3600836"/>
            <a:ext cx="1417323" cy="1417323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457199" y="5299864"/>
            <a:ext cx="3151595" cy="769441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C00000"/>
                </a:solidFill>
              </a:rPr>
              <a:t>5.85 Cr  </a:t>
            </a:r>
            <a:r>
              <a:rPr lang="en-US" sz="2400" b="1" dirty="0">
                <a:solidFill>
                  <a:srgbClr val="C00000"/>
                </a:solidFill>
              </a:rPr>
              <a:t>women</a:t>
            </a:r>
          </a:p>
          <a:p>
            <a:pPr algn="ctr"/>
            <a:r>
              <a:rPr lang="en-US" sz="2000" dirty="0"/>
              <a:t>have got LPG connections</a:t>
            </a:r>
          </a:p>
        </p:txBody>
      </p:sp>
      <p:sp>
        <p:nvSpPr>
          <p:cNvPr id="18" name="Rectangle 17"/>
          <p:cNvSpPr/>
          <p:nvPr/>
        </p:nvSpPr>
        <p:spPr>
          <a:xfrm>
            <a:off x="3729817" y="5093036"/>
            <a:ext cx="4228270" cy="1077218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/>
            <a:r>
              <a:rPr lang="en-US" sz="2000" dirty="0" smtClean="0"/>
              <a:t>Target to provide LPG connections enhanced to </a:t>
            </a:r>
            <a:r>
              <a:rPr lang="en-US" sz="2400" b="1" dirty="0" smtClean="0">
                <a:solidFill>
                  <a:srgbClr val="C00000"/>
                </a:solidFill>
              </a:rPr>
              <a:t>8 Cr Women </a:t>
            </a:r>
            <a:r>
              <a:rPr lang="en-US" sz="2000" dirty="0" smtClean="0"/>
              <a:t>&amp; benefits extended to all left out poor families</a:t>
            </a:r>
            <a:endParaRPr lang="en-US" sz="2000" b="1" dirty="0">
              <a:solidFill>
                <a:srgbClr val="C00000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006843" y="5093035"/>
            <a:ext cx="4074074" cy="1015663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/>
            <a:r>
              <a:rPr lang="en-US" sz="2000" dirty="0"/>
              <a:t>Designed to improve </a:t>
            </a:r>
          </a:p>
          <a:p>
            <a:pPr algn="ctr"/>
            <a:r>
              <a:rPr lang="en-US" sz="2000" dirty="0"/>
              <a:t>lives of women by abolishing </a:t>
            </a:r>
          </a:p>
          <a:p>
            <a:pPr algn="ctr"/>
            <a:r>
              <a:rPr lang="en-US" sz="2000" dirty="0"/>
              <a:t>consumption of unhealthy fuels 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82896" y="138366"/>
            <a:ext cx="1399553" cy="338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164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D16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/>
          <p:cNvSpPr/>
          <p:nvPr/>
        </p:nvSpPr>
        <p:spPr>
          <a:xfrm>
            <a:off x="209550" y="904875"/>
            <a:ext cx="11772900" cy="5724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ight Triangle 5"/>
          <p:cNvSpPr/>
          <p:nvPr/>
        </p:nvSpPr>
        <p:spPr>
          <a:xfrm rot="16200000">
            <a:off x="7538847" y="589189"/>
            <a:ext cx="323850" cy="32385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/>
          <p:cNvSpPr txBox="1"/>
          <p:nvPr/>
        </p:nvSpPr>
        <p:spPr>
          <a:xfrm>
            <a:off x="324931" y="169459"/>
            <a:ext cx="56836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WOMEN LED DEVELOPMENT</a:t>
            </a:r>
            <a:endParaRPr lang="en-IN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24931" y="998696"/>
            <a:ext cx="7115175" cy="132343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US" sz="4000" b="1" dirty="0">
                <a:solidFill>
                  <a:srgbClr val="ED1650"/>
                </a:solidFill>
              </a:rPr>
              <a:t>Supplementing skills and supplying capital for </a:t>
            </a:r>
            <a:r>
              <a:rPr lang="en-US" sz="4000" b="1" dirty="0" err="1">
                <a:solidFill>
                  <a:srgbClr val="ED1650"/>
                </a:solidFill>
              </a:rPr>
              <a:t>Nari</a:t>
            </a:r>
            <a:r>
              <a:rPr lang="en-US" sz="4000" b="1" dirty="0">
                <a:solidFill>
                  <a:srgbClr val="ED1650"/>
                </a:solidFill>
              </a:rPr>
              <a:t> Shakti </a:t>
            </a:r>
            <a:endParaRPr lang="en-IN" sz="4000" b="1" dirty="0">
              <a:solidFill>
                <a:srgbClr val="ED1650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584744"/>
            <a:ext cx="4133849" cy="258270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0272584" y="6275987"/>
            <a:ext cx="16146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ED1650"/>
                </a:solidFill>
              </a:rPr>
              <a:t>As on 1</a:t>
            </a:r>
            <a:r>
              <a:rPr lang="en-US" sz="1000" b="1" baseline="30000" dirty="0">
                <a:solidFill>
                  <a:srgbClr val="ED1650"/>
                </a:solidFill>
              </a:rPr>
              <a:t>st</a:t>
            </a:r>
            <a:r>
              <a:rPr lang="en-US" sz="1000" b="1" dirty="0">
                <a:solidFill>
                  <a:srgbClr val="ED1650"/>
                </a:solidFill>
              </a:rPr>
              <a:t> January 2019</a:t>
            </a:r>
            <a:endParaRPr lang="en-IN" sz="1000" b="1" dirty="0">
              <a:solidFill>
                <a:srgbClr val="ED165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5184" y="2565158"/>
            <a:ext cx="3042157" cy="85674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6892" y="2564818"/>
            <a:ext cx="3042157" cy="85674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5184" y="3696904"/>
            <a:ext cx="971645" cy="51851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45184" y="5153824"/>
            <a:ext cx="905993" cy="48569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20587" y="3678090"/>
            <a:ext cx="813874" cy="55133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20587" y="5186617"/>
            <a:ext cx="971645" cy="433191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252150" y="4252411"/>
            <a:ext cx="44484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This scheme provides collateral </a:t>
            </a:r>
            <a:r>
              <a:rPr lang="en-US" sz="2000" b="1" dirty="0"/>
              <a:t>free loans </a:t>
            </a:r>
            <a:r>
              <a:rPr lang="en-US" sz="2000" b="1" dirty="0" smtClean="0"/>
              <a:t>to entrepreneurs</a:t>
            </a:r>
            <a:endParaRPr lang="en-IN" sz="2000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1252150" y="5662019"/>
            <a:ext cx="44484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More than 74% </a:t>
            </a:r>
            <a:r>
              <a:rPr lang="en-US" sz="2000" dirty="0"/>
              <a:t>of the beneficiaries are women</a:t>
            </a:r>
            <a:endParaRPr lang="en-IN" sz="2000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5920587" y="4252411"/>
            <a:ext cx="49580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This initiative provides </a:t>
            </a:r>
            <a:r>
              <a:rPr lang="en-US" sz="2000" b="1" dirty="0"/>
              <a:t>loans of </a:t>
            </a:r>
            <a:r>
              <a:rPr lang="en-US" sz="2000" b="1" dirty="0" smtClean="0"/>
              <a:t>up to ₹1 </a:t>
            </a:r>
            <a:r>
              <a:rPr lang="en-US" sz="2000" dirty="0"/>
              <a:t>crore to women /SC/ST/OBC entrepreneurs</a:t>
            </a:r>
            <a:endParaRPr lang="en-IN" sz="2000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5920587" y="5662019"/>
            <a:ext cx="49580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Over 9 </a:t>
            </a:r>
            <a:r>
              <a:rPr lang="en-US" sz="2000" b="1" dirty="0"/>
              <a:t>crore women </a:t>
            </a:r>
            <a:r>
              <a:rPr lang="en-US" sz="2000" dirty="0"/>
              <a:t>have benefitted jointly from Mudra &amp; </a:t>
            </a:r>
            <a:r>
              <a:rPr lang="en-US" sz="2000" dirty="0" smtClean="0"/>
              <a:t>Stand-Up </a:t>
            </a:r>
            <a:r>
              <a:rPr lang="en-US" sz="2000" dirty="0"/>
              <a:t>India</a:t>
            </a:r>
            <a:endParaRPr lang="en-IN" sz="2000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82896" y="138366"/>
            <a:ext cx="1399553" cy="338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108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D16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/>
          <p:cNvSpPr/>
          <p:nvPr/>
        </p:nvSpPr>
        <p:spPr>
          <a:xfrm>
            <a:off x="209550" y="904875"/>
            <a:ext cx="11772900" cy="5724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" name="Right Triangle 5"/>
          <p:cNvSpPr/>
          <p:nvPr/>
        </p:nvSpPr>
        <p:spPr>
          <a:xfrm rot="16200000">
            <a:off x="7538847" y="589189"/>
            <a:ext cx="323850" cy="32385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/>
          <p:cNvSpPr txBox="1"/>
          <p:nvPr/>
        </p:nvSpPr>
        <p:spPr>
          <a:xfrm>
            <a:off x="324931" y="169459"/>
            <a:ext cx="56836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WOMEN LED DEVELOPMENT</a:t>
            </a:r>
            <a:endParaRPr lang="en-IN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24931" y="998696"/>
            <a:ext cx="7523668" cy="120032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US" sz="4000" b="1" dirty="0">
                <a:solidFill>
                  <a:srgbClr val="ED1650"/>
                </a:solidFill>
              </a:rPr>
              <a:t>Securing Women Against </a:t>
            </a:r>
            <a:r>
              <a:rPr lang="en-US" sz="4000" b="1" dirty="0" smtClean="0">
                <a:solidFill>
                  <a:srgbClr val="ED1650"/>
                </a:solidFill>
              </a:rPr>
              <a:t>Violence</a:t>
            </a:r>
            <a:endParaRPr lang="en-US" sz="4000" b="1" dirty="0">
              <a:solidFill>
                <a:srgbClr val="ED1650"/>
              </a:solidFill>
            </a:endParaRPr>
          </a:p>
          <a:p>
            <a:r>
              <a:rPr lang="en-US" sz="3200" dirty="0">
                <a:solidFill>
                  <a:srgbClr val="ED1650"/>
                </a:solidFill>
              </a:rPr>
              <a:t>Ordinance on Death Penalty for rapists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584744"/>
            <a:ext cx="4133849" cy="258270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0272584" y="6275987"/>
            <a:ext cx="16146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ED1650"/>
                </a:solidFill>
              </a:rPr>
              <a:t>As on 1</a:t>
            </a:r>
            <a:r>
              <a:rPr lang="en-US" sz="1000" b="1" baseline="30000" dirty="0">
                <a:solidFill>
                  <a:srgbClr val="ED1650"/>
                </a:solidFill>
              </a:rPr>
              <a:t>st</a:t>
            </a:r>
            <a:r>
              <a:rPr lang="en-US" sz="1000" b="1" dirty="0">
                <a:solidFill>
                  <a:srgbClr val="ED1650"/>
                </a:solidFill>
              </a:rPr>
              <a:t> January 2019</a:t>
            </a:r>
            <a:endParaRPr lang="en-IN" sz="1000" b="1" dirty="0">
              <a:solidFill>
                <a:srgbClr val="ED165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5842" y="3398098"/>
            <a:ext cx="1825066" cy="264928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1088" y="2739523"/>
            <a:ext cx="1127313" cy="127138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243913" y="4130427"/>
            <a:ext cx="53316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Provision of </a:t>
            </a:r>
            <a:r>
              <a:rPr lang="en-US" sz="2200" b="1" dirty="0"/>
              <a:t>Death Penalty for rape </a:t>
            </a:r>
            <a:r>
              <a:rPr lang="en-US" sz="2200" dirty="0"/>
              <a:t>of girl child under 12 years</a:t>
            </a:r>
            <a:endParaRPr lang="en-IN" sz="22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1088" y="4999602"/>
            <a:ext cx="4892004" cy="4571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4" y="3312"/>
            <a:ext cx="6976886" cy="90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243913" y="5121275"/>
            <a:ext cx="53316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Minimum punishment for rape of a girl under </a:t>
            </a:r>
            <a:r>
              <a:rPr lang="en-US" sz="2200" b="1" dirty="0"/>
              <a:t>16 years increased from 10 years to 20 years</a:t>
            </a:r>
            <a:endParaRPr lang="en-IN" sz="2200" b="1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82896" y="138366"/>
            <a:ext cx="1399553" cy="338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311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D16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/>
          <p:cNvSpPr/>
          <p:nvPr/>
        </p:nvSpPr>
        <p:spPr>
          <a:xfrm>
            <a:off x="209550" y="918322"/>
            <a:ext cx="11772900" cy="5724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ight Triangle 5"/>
          <p:cNvSpPr/>
          <p:nvPr/>
        </p:nvSpPr>
        <p:spPr>
          <a:xfrm rot="16200000">
            <a:off x="7538847" y="589189"/>
            <a:ext cx="323850" cy="32385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/>
          <p:cNvSpPr txBox="1"/>
          <p:nvPr/>
        </p:nvSpPr>
        <p:spPr>
          <a:xfrm>
            <a:off x="324931" y="169459"/>
            <a:ext cx="56836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WOMEN LED DEVELOPMENT</a:t>
            </a:r>
            <a:endParaRPr lang="en-IN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584744"/>
            <a:ext cx="4133849" cy="258270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0272584" y="6275987"/>
            <a:ext cx="16146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ED1650"/>
                </a:solidFill>
              </a:rPr>
              <a:t>As on 1</a:t>
            </a:r>
            <a:r>
              <a:rPr lang="en-US" sz="1000" b="1" baseline="30000" dirty="0">
                <a:solidFill>
                  <a:srgbClr val="ED1650"/>
                </a:solidFill>
              </a:rPr>
              <a:t>st</a:t>
            </a:r>
            <a:r>
              <a:rPr lang="en-US" sz="1000" b="1" dirty="0">
                <a:solidFill>
                  <a:srgbClr val="ED1650"/>
                </a:solidFill>
              </a:rPr>
              <a:t> January 2019</a:t>
            </a:r>
            <a:endParaRPr lang="en-IN" sz="1000" b="1" dirty="0">
              <a:solidFill>
                <a:srgbClr val="ED1650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2058" y="3354913"/>
            <a:ext cx="3921954" cy="51198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9796" y="3353477"/>
            <a:ext cx="2896592" cy="50582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2398" y="4262669"/>
            <a:ext cx="509170" cy="66910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16966" y="5400132"/>
            <a:ext cx="509170" cy="70711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29796" y="4243196"/>
            <a:ext cx="673927" cy="70218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07392" y="5427027"/>
            <a:ext cx="649213" cy="708052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291671" y="3401529"/>
            <a:ext cx="458868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200" dirty="0">
                <a:solidFill>
                  <a:schemeClr val="bg1"/>
                </a:solidFill>
              </a:rPr>
              <a:t>Social Empowerment of Women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606784" y="3389701"/>
            <a:ext cx="276581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200" dirty="0">
                <a:solidFill>
                  <a:schemeClr val="bg1"/>
                </a:solidFill>
              </a:rPr>
              <a:t>Putting women ahead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000776" y="4256643"/>
            <a:ext cx="43194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Bill that empowers Muslim Women against Triple </a:t>
            </a:r>
            <a:r>
              <a:rPr lang="en-US" sz="2000" dirty="0" err="1"/>
              <a:t>Talaq</a:t>
            </a:r>
            <a:r>
              <a:rPr lang="en-US" sz="2000" dirty="0"/>
              <a:t> passed in </a:t>
            </a:r>
            <a:r>
              <a:rPr lang="en-US" sz="2000" dirty="0" err="1"/>
              <a:t>Lok</a:t>
            </a:r>
            <a:r>
              <a:rPr lang="en-US" sz="2000" dirty="0"/>
              <a:t> Sabha</a:t>
            </a:r>
            <a:endParaRPr lang="en-IN" sz="2000" dirty="0"/>
          </a:p>
        </p:txBody>
      </p:sp>
      <p:sp>
        <p:nvSpPr>
          <p:cNvPr id="21" name="TextBox 20"/>
          <p:cNvSpPr txBox="1"/>
          <p:nvPr/>
        </p:nvSpPr>
        <p:spPr>
          <a:xfrm>
            <a:off x="2022364" y="5417448"/>
            <a:ext cx="42036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Muslim Women can now perform Haj without a male guardian</a:t>
            </a:r>
            <a:endParaRPr lang="en-IN" sz="2000" dirty="0"/>
          </a:p>
        </p:txBody>
      </p:sp>
      <p:sp>
        <p:nvSpPr>
          <p:cNvPr id="22" name="TextBox 21"/>
          <p:cNvSpPr txBox="1"/>
          <p:nvPr/>
        </p:nvSpPr>
        <p:spPr>
          <a:xfrm>
            <a:off x="7288095" y="4332951"/>
            <a:ext cx="35152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Preference given to Women in Pradhan </a:t>
            </a:r>
            <a:r>
              <a:rPr lang="en-US" sz="2000" dirty="0" err="1"/>
              <a:t>Mantri</a:t>
            </a:r>
            <a:r>
              <a:rPr lang="en-US" sz="2000" dirty="0"/>
              <a:t> </a:t>
            </a:r>
            <a:r>
              <a:rPr lang="en-US" sz="2000" dirty="0" err="1"/>
              <a:t>Awas</a:t>
            </a:r>
            <a:r>
              <a:rPr lang="en-US" sz="2000" dirty="0"/>
              <a:t> </a:t>
            </a:r>
            <a:r>
              <a:rPr lang="en-US" sz="2000" dirty="0" err="1"/>
              <a:t>Yojana</a:t>
            </a:r>
            <a:endParaRPr lang="en-IN" sz="2000" dirty="0"/>
          </a:p>
        </p:txBody>
      </p:sp>
      <p:sp>
        <p:nvSpPr>
          <p:cNvPr id="23" name="TextBox 22"/>
          <p:cNvSpPr txBox="1"/>
          <p:nvPr/>
        </p:nvSpPr>
        <p:spPr>
          <a:xfrm>
            <a:off x="7324273" y="5468265"/>
            <a:ext cx="31351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Passport rules relaxed for single mothers</a:t>
            </a:r>
            <a:endParaRPr lang="en-IN" sz="2000" dirty="0"/>
          </a:p>
        </p:txBody>
      </p:sp>
      <p:sp>
        <p:nvSpPr>
          <p:cNvPr id="24" name="Rectangle 23"/>
          <p:cNvSpPr/>
          <p:nvPr/>
        </p:nvSpPr>
        <p:spPr>
          <a:xfrm>
            <a:off x="324931" y="998696"/>
            <a:ext cx="7115175" cy="132343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US" sz="4000" b="1" dirty="0">
                <a:solidFill>
                  <a:srgbClr val="ED1650"/>
                </a:solidFill>
              </a:rPr>
              <a:t>Promoting Social Empowerment</a:t>
            </a:r>
          </a:p>
          <a:p>
            <a:r>
              <a:rPr lang="en-US" sz="4000" b="1" dirty="0">
                <a:solidFill>
                  <a:srgbClr val="ED1650"/>
                </a:solidFill>
              </a:rPr>
              <a:t>for Women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82896" y="138366"/>
            <a:ext cx="1399553" cy="338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784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D16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</a:t>
            </a:r>
            <a:endParaRPr lang="en-IN" dirty="0"/>
          </a:p>
        </p:txBody>
      </p:sp>
      <p:sp>
        <p:nvSpPr>
          <p:cNvPr id="5" name="Rectangle 4"/>
          <p:cNvSpPr/>
          <p:nvPr/>
        </p:nvSpPr>
        <p:spPr>
          <a:xfrm>
            <a:off x="209550" y="904875"/>
            <a:ext cx="11772900" cy="5724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ight Triangle 5"/>
          <p:cNvSpPr/>
          <p:nvPr/>
        </p:nvSpPr>
        <p:spPr>
          <a:xfrm rot="16200000">
            <a:off x="7530609" y="589189"/>
            <a:ext cx="323850" cy="32385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/>
          <p:cNvSpPr/>
          <p:nvPr/>
        </p:nvSpPr>
        <p:spPr>
          <a:xfrm>
            <a:off x="324931" y="877673"/>
            <a:ext cx="7115175" cy="132343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US" sz="4000" b="1" dirty="0" smtClean="0">
                <a:solidFill>
                  <a:srgbClr val="ED1650"/>
                </a:solidFill>
              </a:rPr>
              <a:t>Historic Pay Hike for </a:t>
            </a:r>
            <a:r>
              <a:rPr lang="en-US" sz="4000" b="1" dirty="0" err="1">
                <a:solidFill>
                  <a:srgbClr val="ED1650"/>
                </a:solidFill>
              </a:rPr>
              <a:t>Anganwadi</a:t>
            </a:r>
            <a:r>
              <a:rPr lang="en-US" sz="4000" b="1" dirty="0">
                <a:solidFill>
                  <a:srgbClr val="ED1650"/>
                </a:solidFill>
              </a:rPr>
              <a:t> </a:t>
            </a:r>
            <a:r>
              <a:rPr lang="en-US" sz="4000" b="1" dirty="0" smtClean="0">
                <a:solidFill>
                  <a:srgbClr val="ED1650"/>
                </a:solidFill>
              </a:rPr>
              <a:t>Workers</a:t>
            </a:r>
            <a:endParaRPr lang="en-US" sz="4000" b="1" dirty="0">
              <a:solidFill>
                <a:srgbClr val="ED1650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584744"/>
            <a:ext cx="4133849" cy="258270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0272584" y="6275987"/>
            <a:ext cx="16146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ED1650"/>
                </a:solidFill>
              </a:rPr>
              <a:t>As on 1</a:t>
            </a:r>
            <a:r>
              <a:rPr lang="en-US" sz="1000" b="1" baseline="30000" dirty="0">
                <a:solidFill>
                  <a:srgbClr val="ED1650"/>
                </a:solidFill>
              </a:rPr>
              <a:t>st</a:t>
            </a:r>
            <a:r>
              <a:rPr lang="en-US" sz="1000" b="1" dirty="0">
                <a:solidFill>
                  <a:srgbClr val="ED1650"/>
                </a:solidFill>
              </a:rPr>
              <a:t> January 2019</a:t>
            </a:r>
            <a:endParaRPr lang="en-IN" sz="1000" b="1" dirty="0">
              <a:solidFill>
                <a:srgbClr val="ED165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51820" y="3218204"/>
            <a:ext cx="24985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/>
              <a:t>Monthly Honorarium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726592" y="3218890"/>
            <a:ext cx="9693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/>
              <a:t>Existing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116726" y="3203100"/>
            <a:ext cx="8918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/>
              <a:t>Revised</a:t>
            </a:r>
          </a:p>
        </p:txBody>
      </p:sp>
      <p:sp>
        <p:nvSpPr>
          <p:cNvPr id="44" name="Rectangle 43"/>
          <p:cNvSpPr/>
          <p:nvPr/>
        </p:nvSpPr>
        <p:spPr>
          <a:xfrm>
            <a:off x="697898" y="4503448"/>
            <a:ext cx="654908" cy="1268166"/>
          </a:xfrm>
          <a:prstGeom prst="rect">
            <a:avLst/>
          </a:prstGeom>
          <a:solidFill>
            <a:srgbClr val="D20F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5" name="Rectangle 44"/>
          <p:cNvSpPr/>
          <p:nvPr/>
        </p:nvSpPr>
        <p:spPr>
          <a:xfrm>
            <a:off x="1352807" y="3970513"/>
            <a:ext cx="654908" cy="1814548"/>
          </a:xfrm>
          <a:prstGeom prst="rect">
            <a:avLst/>
          </a:prstGeom>
          <a:solidFill>
            <a:srgbClr val="9A06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6" name="Rectangle 45"/>
          <p:cNvSpPr/>
          <p:nvPr/>
        </p:nvSpPr>
        <p:spPr>
          <a:xfrm>
            <a:off x="2823775" y="4834868"/>
            <a:ext cx="654908" cy="950192"/>
          </a:xfrm>
          <a:prstGeom prst="rect">
            <a:avLst/>
          </a:prstGeom>
          <a:solidFill>
            <a:srgbClr val="D20F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7" name="Rectangle 46"/>
          <p:cNvSpPr/>
          <p:nvPr/>
        </p:nvSpPr>
        <p:spPr>
          <a:xfrm>
            <a:off x="3478684" y="4412036"/>
            <a:ext cx="654908" cy="1359577"/>
          </a:xfrm>
          <a:prstGeom prst="rect">
            <a:avLst/>
          </a:prstGeom>
          <a:solidFill>
            <a:srgbClr val="9A06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8" name="Rectangle 47"/>
          <p:cNvSpPr/>
          <p:nvPr/>
        </p:nvSpPr>
        <p:spPr>
          <a:xfrm>
            <a:off x="4852857" y="5002627"/>
            <a:ext cx="654908" cy="768986"/>
          </a:xfrm>
          <a:prstGeom prst="rect">
            <a:avLst/>
          </a:prstGeom>
          <a:solidFill>
            <a:srgbClr val="D20F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9" name="Rectangle 48"/>
          <p:cNvSpPr/>
          <p:nvPr/>
        </p:nvSpPr>
        <p:spPr>
          <a:xfrm>
            <a:off x="5507766" y="4684760"/>
            <a:ext cx="654908" cy="1100300"/>
          </a:xfrm>
          <a:prstGeom prst="rect">
            <a:avLst/>
          </a:prstGeom>
          <a:solidFill>
            <a:srgbClr val="9A06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0" name="Rounded Rectangle 49"/>
          <p:cNvSpPr/>
          <p:nvPr/>
        </p:nvSpPr>
        <p:spPr>
          <a:xfrm>
            <a:off x="517129" y="5771613"/>
            <a:ext cx="1632947" cy="337131"/>
          </a:xfrm>
          <a:prstGeom prst="roundRect">
            <a:avLst/>
          </a:prstGeom>
          <a:solidFill>
            <a:srgbClr val="9C5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1" name="Rounded Rectangle 50"/>
          <p:cNvSpPr/>
          <p:nvPr/>
        </p:nvSpPr>
        <p:spPr>
          <a:xfrm>
            <a:off x="2318178" y="5771613"/>
            <a:ext cx="2230393" cy="337131"/>
          </a:xfrm>
          <a:prstGeom prst="roundRect">
            <a:avLst/>
          </a:prstGeom>
          <a:solidFill>
            <a:srgbClr val="9C5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2" name="Rounded Rectangle 51"/>
          <p:cNvSpPr/>
          <p:nvPr/>
        </p:nvSpPr>
        <p:spPr>
          <a:xfrm>
            <a:off x="4701950" y="5771613"/>
            <a:ext cx="1632947" cy="337131"/>
          </a:xfrm>
          <a:prstGeom prst="roundRect">
            <a:avLst/>
          </a:prstGeom>
          <a:solidFill>
            <a:srgbClr val="9C5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3" name="TextBox 52"/>
          <p:cNvSpPr txBox="1"/>
          <p:nvPr/>
        </p:nvSpPr>
        <p:spPr>
          <a:xfrm>
            <a:off x="1300548" y="3970513"/>
            <a:ext cx="7712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dirty="0">
                <a:solidFill>
                  <a:schemeClr val="bg1"/>
                </a:solidFill>
                <a:latin typeface="Rupee" panose="02000500000000000000" pitchFamily="2" charset="0"/>
              </a:rPr>
              <a:t>₹</a:t>
            </a:r>
            <a:r>
              <a:rPr lang="en-IN" sz="1600" dirty="0" smtClean="0">
                <a:solidFill>
                  <a:schemeClr val="bg1"/>
                </a:solidFill>
              </a:rPr>
              <a:t>4500</a:t>
            </a:r>
            <a:endParaRPr lang="en-IN" sz="1600" dirty="0">
              <a:solidFill>
                <a:schemeClr val="bg1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645640" y="4482531"/>
            <a:ext cx="7712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dirty="0">
                <a:solidFill>
                  <a:schemeClr val="bg1"/>
                </a:solidFill>
                <a:latin typeface="Rupee" panose="02000500000000000000" pitchFamily="2" charset="0"/>
              </a:rPr>
              <a:t>₹</a:t>
            </a:r>
            <a:r>
              <a:rPr lang="en-IN" sz="1600" dirty="0" smtClean="0">
                <a:solidFill>
                  <a:schemeClr val="bg1"/>
                </a:solidFill>
              </a:rPr>
              <a:t>3000</a:t>
            </a:r>
            <a:endParaRPr lang="en-IN" sz="1600" dirty="0">
              <a:solidFill>
                <a:schemeClr val="bg1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3398107" y="4412037"/>
            <a:ext cx="7712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dirty="0">
                <a:solidFill>
                  <a:schemeClr val="bg1"/>
                </a:solidFill>
                <a:latin typeface="Rupee" panose="02000500000000000000" pitchFamily="2" charset="0"/>
              </a:rPr>
              <a:t>₹</a:t>
            </a:r>
            <a:r>
              <a:rPr lang="en-IN" sz="1600" dirty="0" smtClean="0">
                <a:solidFill>
                  <a:schemeClr val="bg1"/>
                </a:solidFill>
              </a:rPr>
              <a:t>3500</a:t>
            </a:r>
            <a:endParaRPr lang="en-IN" sz="1600" dirty="0">
              <a:solidFill>
                <a:schemeClr val="bg1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2766885" y="4829323"/>
            <a:ext cx="7712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dirty="0">
                <a:solidFill>
                  <a:schemeClr val="bg1"/>
                </a:solidFill>
                <a:latin typeface="Rupee" panose="02000500000000000000" pitchFamily="2" charset="0"/>
              </a:rPr>
              <a:t>₹</a:t>
            </a:r>
            <a:r>
              <a:rPr lang="en-IN" sz="1600" dirty="0" smtClean="0">
                <a:solidFill>
                  <a:schemeClr val="bg1"/>
                </a:solidFill>
              </a:rPr>
              <a:t>2200</a:t>
            </a:r>
            <a:endParaRPr lang="en-IN" sz="1600" dirty="0">
              <a:solidFill>
                <a:schemeClr val="bg1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5474558" y="4684760"/>
            <a:ext cx="7712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dirty="0">
                <a:solidFill>
                  <a:schemeClr val="bg1"/>
                </a:solidFill>
                <a:latin typeface="Rupee" panose="02000500000000000000" pitchFamily="2" charset="0"/>
              </a:rPr>
              <a:t>₹</a:t>
            </a:r>
            <a:r>
              <a:rPr lang="en-IN" sz="1600" dirty="0" smtClean="0">
                <a:solidFill>
                  <a:schemeClr val="bg1"/>
                </a:solidFill>
              </a:rPr>
              <a:t>2250</a:t>
            </a:r>
            <a:endParaRPr lang="en-IN" sz="1600" dirty="0">
              <a:solidFill>
                <a:schemeClr val="bg1"/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4800599" y="5011133"/>
            <a:ext cx="7712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dirty="0">
                <a:solidFill>
                  <a:schemeClr val="bg1"/>
                </a:solidFill>
                <a:latin typeface="Rupee" panose="02000500000000000000" pitchFamily="2" charset="0"/>
              </a:rPr>
              <a:t>₹</a:t>
            </a:r>
            <a:r>
              <a:rPr lang="en-IN" sz="1600" dirty="0" smtClean="0">
                <a:solidFill>
                  <a:schemeClr val="bg1"/>
                </a:solidFill>
              </a:rPr>
              <a:t>1500</a:t>
            </a:r>
            <a:endParaRPr lang="en-IN" sz="1600" dirty="0">
              <a:solidFill>
                <a:schemeClr val="bg1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584886" y="5805425"/>
            <a:ext cx="14869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100" dirty="0" err="1">
                <a:solidFill>
                  <a:schemeClr val="bg1"/>
                </a:solidFill>
              </a:rPr>
              <a:t>Anganwadi</a:t>
            </a:r>
            <a:r>
              <a:rPr lang="en-IN" sz="1100" dirty="0">
                <a:solidFill>
                  <a:schemeClr val="bg1"/>
                </a:solidFill>
              </a:rPr>
              <a:t> workers 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2379393" y="5806334"/>
            <a:ext cx="21184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100" dirty="0" err="1">
                <a:solidFill>
                  <a:schemeClr val="bg1"/>
                </a:solidFill>
              </a:rPr>
              <a:t>Anganwadi</a:t>
            </a:r>
            <a:r>
              <a:rPr lang="en-IN" sz="1100" dirty="0">
                <a:solidFill>
                  <a:schemeClr val="bg1"/>
                </a:solidFill>
              </a:rPr>
              <a:t> worker at Mini- AWC 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4780521" y="5805425"/>
            <a:ext cx="14869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100" dirty="0" err="1">
                <a:solidFill>
                  <a:schemeClr val="bg1"/>
                </a:solidFill>
              </a:rPr>
              <a:t>Anganwadi</a:t>
            </a:r>
            <a:r>
              <a:rPr lang="en-IN" sz="1100" dirty="0">
                <a:solidFill>
                  <a:schemeClr val="bg1"/>
                </a:solidFill>
              </a:rPr>
              <a:t> helpers </a:t>
            </a:r>
          </a:p>
        </p:txBody>
      </p:sp>
      <p:sp>
        <p:nvSpPr>
          <p:cNvPr id="63" name="Rectangle 62"/>
          <p:cNvSpPr/>
          <p:nvPr/>
        </p:nvSpPr>
        <p:spPr>
          <a:xfrm>
            <a:off x="3358206" y="3218204"/>
            <a:ext cx="328226" cy="328226"/>
          </a:xfrm>
          <a:prstGeom prst="rect">
            <a:avLst/>
          </a:prstGeom>
          <a:solidFill>
            <a:srgbClr val="D20F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5" name="Rectangle 64"/>
          <p:cNvSpPr/>
          <p:nvPr/>
        </p:nvSpPr>
        <p:spPr>
          <a:xfrm>
            <a:off x="4742240" y="3218204"/>
            <a:ext cx="328226" cy="328226"/>
          </a:xfrm>
          <a:prstGeom prst="rect">
            <a:avLst/>
          </a:prstGeom>
          <a:solidFill>
            <a:srgbClr val="9A06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1" name="Rectangle 40"/>
          <p:cNvSpPr/>
          <p:nvPr/>
        </p:nvSpPr>
        <p:spPr>
          <a:xfrm>
            <a:off x="6886316" y="3485551"/>
            <a:ext cx="4811413" cy="590925"/>
          </a:xfrm>
          <a:prstGeom prst="rect">
            <a:avLst/>
          </a:prstGeom>
          <a:solidFill>
            <a:srgbClr val="ED16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2" name="Rectangle 41"/>
          <p:cNvSpPr/>
          <p:nvPr/>
        </p:nvSpPr>
        <p:spPr>
          <a:xfrm>
            <a:off x="6886316" y="4164002"/>
            <a:ext cx="4811413" cy="590925"/>
          </a:xfrm>
          <a:prstGeom prst="rect">
            <a:avLst/>
          </a:prstGeom>
          <a:solidFill>
            <a:srgbClr val="ED16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3" name="Rectangle 42"/>
          <p:cNvSpPr/>
          <p:nvPr/>
        </p:nvSpPr>
        <p:spPr>
          <a:xfrm>
            <a:off x="6872869" y="4845135"/>
            <a:ext cx="4811413" cy="590925"/>
          </a:xfrm>
          <a:prstGeom prst="rect">
            <a:avLst/>
          </a:prstGeom>
          <a:solidFill>
            <a:srgbClr val="ED16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2" name="Rectangle 61"/>
          <p:cNvSpPr/>
          <p:nvPr/>
        </p:nvSpPr>
        <p:spPr>
          <a:xfrm>
            <a:off x="6886316" y="5506822"/>
            <a:ext cx="4811413" cy="590925"/>
          </a:xfrm>
          <a:prstGeom prst="rect">
            <a:avLst/>
          </a:prstGeom>
          <a:solidFill>
            <a:srgbClr val="ED16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4" name="TextBox 63"/>
          <p:cNvSpPr txBox="1"/>
          <p:nvPr/>
        </p:nvSpPr>
        <p:spPr>
          <a:xfrm>
            <a:off x="7760044" y="3451361"/>
            <a:ext cx="36081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About </a:t>
            </a:r>
            <a:r>
              <a:rPr lang="en-US" b="1" dirty="0">
                <a:solidFill>
                  <a:schemeClr val="bg1"/>
                </a:solidFill>
              </a:rPr>
              <a:t>27 lakh </a:t>
            </a:r>
            <a:r>
              <a:rPr lang="en-US" dirty="0" err="1">
                <a:solidFill>
                  <a:schemeClr val="bg1"/>
                </a:solidFill>
              </a:rPr>
              <a:t>Anganwadi</a:t>
            </a:r>
            <a:r>
              <a:rPr lang="en-US" dirty="0">
                <a:solidFill>
                  <a:schemeClr val="bg1"/>
                </a:solidFill>
              </a:rPr>
              <a:t> Workers &amp; </a:t>
            </a:r>
          </a:p>
          <a:p>
            <a:r>
              <a:rPr lang="en-US" dirty="0" err="1" smtClean="0">
                <a:solidFill>
                  <a:schemeClr val="bg1"/>
                </a:solidFill>
              </a:rPr>
              <a:t>Anganwadi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Helpers to </a:t>
            </a:r>
            <a:r>
              <a:rPr lang="en-US" dirty="0" smtClean="0">
                <a:solidFill>
                  <a:schemeClr val="bg1"/>
                </a:solidFill>
              </a:rPr>
              <a:t>benefit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7770341" y="4136355"/>
            <a:ext cx="36967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₹</a:t>
            </a:r>
            <a:r>
              <a:rPr lang="en-US" b="1" dirty="0" smtClean="0">
                <a:solidFill>
                  <a:schemeClr val="bg1"/>
                </a:solidFill>
              </a:rPr>
              <a:t>10649.41 </a:t>
            </a:r>
            <a:r>
              <a:rPr lang="en-US" b="1" dirty="0">
                <a:solidFill>
                  <a:schemeClr val="bg1"/>
                </a:solidFill>
              </a:rPr>
              <a:t>crore </a:t>
            </a:r>
            <a:r>
              <a:rPr lang="en-US" dirty="0">
                <a:solidFill>
                  <a:schemeClr val="bg1"/>
                </a:solidFill>
              </a:rPr>
              <a:t>allocated from 1st Oct. 2018 to 31st March </a:t>
            </a:r>
            <a:r>
              <a:rPr lang="en-US" dirty="0" smtClean="0">
                <a:solidFill>
                  <a:schemeClr val="bg1"/>
                </a:solidFill>
              </a:rPr>
              <a:t>2020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7760044" y="4811798"/>
            <a:ext cx="39242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Monthly performance linked incentive </a:t>
            </a:r>
            <a:r>
              <a:rPr lang="en-US" dirty="0" smtClean="0">
                <a:solidFill>
                  <a:schemeClr val="bg1"/>
                </a:solidFill>
              </a:rPr>
              <a:t>of </a:t>
            </a:r>
            <a:r>
              <a:rPr lang="en-US" b="1" dirty="0">
                <a:solidFill>
                  <a:schemeClr val="bg1"/>
                </a:solidFill>
              </a:rPr>
              <a:t>₹</a:t>
            </a:r>
            <a:r>
              <a:rPr lang="en-US" b="1" dirty="0" smtClean="0">
                <a:solidFill>
                  <a:schemeClr val="bg1"/>
                </a:solidFill>
              </a:rPr>
              <a:t>250 </a:t>
            </a:r>
            <a:r>
              <a:rPr lang="en-US" b="1" dirty="0">
                <a:solidFill>
                  <a:schemeClr val="bg1"/>
                </a:solidFill>
              </a:rPr>
              <a:t>to </a:t>
            </a:r>
            <a:r>
              <a:rPr lang="en-US" b="1" dirty="0" err="1">
                <a:solidFill>
                  <a:schemeClr val="bg1"/>
                </a:solidFill>
              </a:rPr>
              <a:t>Anganwadi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smtClean="0">
                <a:solidFill>
                  <a:schemeClr val="bg1"/>
                </a:solidFill>
              </a:rPr>
              <a:t>helpers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7791710" y="5499821"/>
            <a:ext cx="36967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Enhanced rate to be effective from </a:t>
            </a:r>
          </a:p>
          <a:p>
            <a:r>
              <a:rPr lang="en-US" b="1" dirty="0">
                <a:solidFill>
                  <a:schemeClr val="bg1"/>
                </a:solidFill>
              </a:rPr>
              <a:t>1st Oct</a:t>
            </a:r>
            <a:r>
              <a:rPr lang="en-US" b="1" dirty="0" smtClean="0">
                <a:solidFill>
                  <a:schemeClr val="bg1"/>
                </a:solidFill>
              </a:rPr>
              <a:t>. 2018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4671" y="3388270"/>
            <a:ext cx="583567" cy="6432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4206" y="4105364"/>
            <a:ext cx="546984" cy="60292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9385" y="4756098"/>
            <a:ext cx="600043" cy="66141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3809" y="5464792"/>
            <a:ext cx="570905" cy="629293"/>
          </a:xfrm>
          <a:prstGeom prst="rect">
            <a:avLst/>
          </a:prstGeom>
        </p:spPr>
      </p:pic>
      <p:sp>
        <p:nvSpPr>
          <p:cNvPr id="70" name="TextBox 69"/>
          <p:cNvSpPr txBox="1"/>
          <p:nvPr/>
        </p:nvSpPr>
        <p:spPr>
          <a:xfrm>
            <a:off x="324931" y="169459"/>
            <a:ext cx="56836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WOMEN LED DEVELOPMENT</a:t>
            </a:r>
            <a:endParaRPr lang="en-IN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9" name="Picture 6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82896" y="138366"/>
            <a:ext cx="1399553" cy="338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82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D16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</a:t>
            </a:r>
            <a:endParaRPr lang="en-IN" dirty="0"/>
          </a:p>
        </p:txBody>
      </p:sp>
      <p:sp>
        <p:nvSpPr>
          <p:cNvPr id="5" name="Rectangle 4"/>
          <p:cNvSpPr/>
          <p:nvPr/>
        </p:nvSpPr>
        <p:spPr>
          <a:xfrm>
            <a:off x="209550" y="904875"/>
            <a:ext cx="11772900" cy="5724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ight Triangle 5"/>
          <p:cNvSpPr/>
          <p:nvPr/>
        </p:nvSpPr>
        <p:spPr>
          <a:xfrm rot="16200000">
            <a:off x="7530609" y="589189"/>
            <a:ext cx="323850" cy="32385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/>
          <p:cNvSpPr/>
          <p:nvPr/>
        </p:nvSpPr>
        <p:spPr>
          <a:xfrm>
            <a:off x="324931" y="998696"/>
            <a:ext cx="7115175" cy="132343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US" sz="4000" b="1" dirty="0" smtClean="0">
                <a:solidFill>
                  <a:srgbClr val="ED1650"/>
                </a:solidFill>
              </a:rPr>
              <a:t>Empowering ASHA Workers with </a:t>
            </a:r>
            <a:r>
              <a:rPr lang="en-US" sz="4000" b="1" dirty="0">
                <a:solidFill>
                  <a:srgbClr val="ED1650"/>
                </a:solidFill>
              </a:rPr>
              <a:t>Benefit Package</a:t>
            </a:r>
            <a:r>
              <a:rPr lang="en-US" sz="4000" b="1" dirty="0" smtClean="0">
                <a:solidFill>
                  <a:srgbClr val="ED1650"/>
                </a:solidFill>
              </a:rPr>
              <a:t> </a:t>
            </a:r>
            <a:endParaRPr lang="en-US" sz="4000" b="1" dirty="0">
              <a:solidFill>
                <a:srgbClr val="ED1650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584744"/>
            <a:ext cx="4133849" cy="2582701"/>
          </a:xfrm>
          <a:prstGeom prst="rect">
            <a:avLst/>
          </a:prstGeom>
        </p:spPr>
      </p:pic>
      <p:sp>
        <p:nvSpPr>
          <p:cNvPr id="12" name="Rounded Rectangle 11"/>
          <p:cNvSpPr/>
          <p:nvPr/>
        </p:nvSpPr>
        <p:spPr>
          <a:xfrm>
            <a:off x="1383863" y="3403129"/>
            <a:ext cx="4169625" cy="656939"/>
          </a:xfrm>
          <a:prstGeom prst="roundRect">
            <a:avLst>
              <a:gd name="adj" fmla="val 29207"/>
            </a:avLst>
          </a:prstGeom>
          <a:solidFill>
            <a:srgbClr val="ED16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1" name="Straight Connector 20"/>
          <p:cNvCxnSpPr/>
          <p:nvPr/>
        </p:nvCxnSpPr>
        <p:spPr>
          <a:xfrm>
            <a:off x="6128952" y="3529490"/>
            <a:ext cx="0" cy="2933995"/>
          </a:xfrm>
          <a:prstGeom prst="line">
            <a:avLst/>
          </a:prstGeom>
          <a:ln w="19050">
            <a:solidFill>
              <a:srgbClr val="ED16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ounded Rectangle 21"/>
          <p:cNvSpPr/>
          <p:nvPr/>
        </p:nvSpPr>
        <p:spPr>
          <a:xfrm>
            <a:off x="7158588" y="3479716"/>
            <a:ext cx="4169625" cy="656939"/>
          </a:xfrm>
          <a:prstGeom prst="roundRect">
            <a:avLst>
              <a:gd name="adj" fmla="val 29207"/>
            </a:avLst>
          </a:prstGeom>
          <a:solidFill>
            <a:srgbClr val="ED16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ounded Rectangle 22"/>
          <p:cNvSpPr/>
          <p:nvPr/>
        </p:nvSpPr>
        <p:spPr>
          <a:xfrm>
            <a:off x="7158588" y="5224829"/>
            <a:ext cx="4252939" cy="919763"/>
          </a:xfrm>
          <a:prstGeom prst="roundRect">
            <a:avLst>
              <a:gd name="adj" fmla="val 29207"/>
            </a:avLst>
          </a:prstGeom>
          <a:solidFill>
            <a:srgbClr val="ED16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9" name="TextBox 28"/>
          <p:cNvSpPr txBox="1"/>
          <p:nvPr/>
        </p:nvSpPr>
        <p:spPr>
          <a:xfrm>
            <a:off x="1963023" y="4492136"/>
            <a:ext cx="37666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Over </a:t>
            </a:r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1.06 crore ASHAs &amp; ASHA facilitators </a:t>
            </a: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to 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be covered under PM Jeevan </a:t>
            </a:r>
            <a:r>
              <a:rPr lang="en-US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Jyoti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Bima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Yojana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963023" y="5531537"/>
            <a:ext cx="37666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Over </a:t>
            </a:r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9.57 lakh </a:t>
            </a:r>
            <a:r>
              <a:rPr 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ASHAs </a:t>
            </a:r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&amp; ASHA facilitators </a:t>
            </a: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to 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be covered under PM Suraksha </a:t>
            </a:r>
            <a:r>
              <a:rPr lang="en-US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Bima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Yojana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7777992" y="4579474"/>
            <a:ext cx="3766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Over </a:t>
            </a:r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10.22 lakh ASHAs to </a:t>
            </a:r>
            <a:r>
              <a:rPr 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benefit</a:t>
            </a:r>
            <a:endParaRPr lang="en-US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963024" y="3416985"/>
            <a:ext cx="33891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ASHAs &amp; ASHA facilitators to be enrolled in Social security </a:t>
            </a:r>
            <a:r>
              <a:rPr lang="en-US" b="1" dirty="0" smtClean="0">
                <a:solidFill>
                  <a:schemeClr val="bg1"/>
                </a:solidFill>
              </a:rPr>
              <a:t>scheme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7777993" y="3489149"/>
            <a:ext cx="35502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Routine incentives increased </a:t>
            </a:r>
            <a:r>
              <a:rPr lang="en-US" b="1" dirty="0" smtClean="0">
                <a:solidFill>
                  <a:schemeClr val="bg1"/>
                </a:solidFill>
              </a:rPr>
              <a:t>from</a:t>
            </a:r>
            <a:r>
              <a:rPr lang="en-US" b="1" dirty="0">
                <a:solidFill>
                  <a:schemeClr val="bg1"/>
                </a:solidFill>
                <a:latin typeface="Rupee" panose="02000500000000000000" pitchFamily="2" charset="0"/>
              </a:rPr>
              <a:t> </a:t>
            </a:r>
            <a:r>
              <a:rPr lang="en-US" b="1" dirty="0" smtClean="0">
                <a:solidFill>
                  <a:schemeClr val="bg1"/>
                </a:solidFill>
                <a:latin typeface="Rupee" panose="02000500000000000000" pitchFamily="2" charset="0"/>
              </a:rPr>
              <a:t>₹</a:t>
            </a:r>
            <a:r>
              <a:rPr lang="en-US" b="1" dirty="0" smtClean="0">
                <a:solidFill>
                  <a:schemeClr val="bg1"/>
                </a:solidFill>
              </a:rPr>
              <a:t>1000/month to ₹2000/month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7764545" y="5221015"/>
            <a:ext cx="36335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Supervisory visit charge raised </a:t>
            </a:r>
            <a:r>
              <a:rPr lang="en-US" b="1" dirty="0" smtClean="0">
                <a:solidFill>
                  <a:schemeClr val="bg1"/>
                </a:solidFill>
              </a:rPr>
              <a:t>from ₹250 </a:t>
            </a:r>
            <a:r>
              <a:rPr lang="en-US" b="1" dirty="0">
                <a:solidFill>
                  <a:schemeClr val="bg1"/>
                </a:solidFill>
              </a:rPr>
              <a:t>to </a:t>
            </a:r>
            <a:r>
              <a:rPr lang="en-US" b="1" dirty="0">
                <a:solidFill>
                  <a:schemeClr val="bg1"/>
                </a:solidFill>
                <a:latin typeface="Rupee" panose="02000500000000000000" pitchFamily="2" charset="0"/>
              </a:rPr>
              <a:t>₹</a:t>
            </a:r>
            <a:r>
              <a:rPr lang="en-US" b="1" dirty="0" smtClean="0">
                <a:solidFill>
                  <a:schemeClr val="bg1"/>
                </a:solidFill>
              </a:rPr>
              <a:t>300/visit</a:t>
            </a:r>
            <a:r>
              <a:rPr lang="en-US" b="1" dirty="0">
                <a:solidFill>
                  <a:schemeClr val="bg1"/>
                </a:solidFill>
              </a:rPr>
              <a:t>, a cumulative increase of </a:t>
            </a:r>
            <a:r>
              <a:rPr lang="en-US" b="1" dirty="0">
                <a:solidFill>
                  <a:schemeClr val="bg1"/>
                </a:solidFill>
                <a:latin typeface="Rupee" panose="02000500000000000000" pitchFamily="2" charset="0"/>
              </a:rPr>
              <a:t>₹</a:t>
            </a:r>
            <a:r>
              <a:rPr lang="en-US" b="1" dirty="0" smtClean="0">
                <a:solidFill>
                  <a:schemeClr val="bg1"/>
                </a:solidFill>
              </a:rPr>
              <a:t>1000/month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0272584" y="6275987"/>
            <a:ext cx="16146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ED1650"/>
                </a:solidFill>
              </a:rPr>
              <a:t>As on 1</a:t>
            </a:r>
            <a:r>
              <a:rPr lang="en-US" sz="1000" b="1" baseline="30000" dirty="0">
                <a:solidFill>
                  <a:srgbClr val="ED1650"/>
                </a:solidFill>
              </a:rPr>
              <a:t>st</a:t>
            </a:r>
            <a:r>
              <a:rPr lang="en-US" sz="1000" b="1" dirty="0">
                <a:solidFill>
                  <a:srgbClr val="ED1650"/>
                </a:solidFill>
              </a:rPr>
              <a:t> January 2019</a:t>
            </a:r>
            <a:endParaRPr lang="en-IN" sz="1000" b="1" dirty="0">
              <a:solidFill>
                <a:srgbClr val="ED1650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24931" y="169459"/>
            <a:ext cx="56836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WOMEN LED DEVELOPMENT</a:t>
            </a:r>
            <a:endParaRPr lang="en-IN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025" y="3166484"/>
            <a:ext cx="1145232" cy="1145232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9683" y="3227994"/>
            <a:ext cx="1120952" cy="1120952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5850" y="5141037"/>
            <a:ext cx="1120952" cy="1120952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601" y="4599596"/>
            <a:ext cx="596151" cy="704721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7844" y="5620003"/>
            <a:ext cx="706444" cy="655984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79393" y="4530579"/>
            <a:ext cx="519876" cy="510951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82896" y="138366"/>
            <a:ext cx="1399553" cy="338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13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over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2934" y="151106"/>
            <a:ext cx="1572548" cy="380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223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A423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/>
          <p:cNvSpPr/>
          <p:nvPr/>
        </p:nvSpPr>
        <p:spPr>
          <a:xfrm>
            <a:off x="209550" y="904875"/>
            <a:ext cx="11772900" cy="5724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ight Triangle 5"/>
          <p:cNvSpPr/>
          <p:nvPr/>
        </p:nvSpPr>
        <p:spPr>
          <a:xfrm rot="16200000">
            <a:off x="7522371" y="589189"/>
            <a:ext cx="323850" cy="32385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/>
          <p:cNvSpPr txBox="1"/>
          <p:nvPr/>
        </p:nvSpPr>
        <p:spPr>
          <a:xfrm>
            <a:off x="324931" y="169459"/>
            <a:ext cx="67639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COMMITMENT TO SOCIAL JUSTICE</a:t>
            </a:r>
            <a:endParaRPr lang="en-IN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24931" y="998696"/>
            <a:ext cx="7115175" cy="132343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US" sz="4000" b="1" dirty="0">
                <a:solidFill>
                  <a:srgbClr val="A42322"/>
                </a:solidFill>
              </a:rPr>
              <a:t>Fulfilling </a:t>
            </a:r>
            <a:r>
              <a:rPr lang="en-US" sz="4000" b="1" dirty="0" smtClean="0">
                <a:solidFill>
                  <a:srgbClr val="A42322"/>
                </a:solidFill>
              </a:rPr>
              <a:t>Aspirations </a:t>
            </a:r>
          </a:p>
          <a:p>
            <a:r>
              <a:rPr lang="en-US" sz="4000" b="1" dirty="0" smtClean="0">
                <a:solidFill>
                  <a:srgbClr val="A42322"/>
                </a:solidFill>
              </a:rPr>
              <a:t>through </a:t>
            </a:r>
            <a:r>
              <a:rPr lang="en-US" sz="4000" b="1" dirty="0">
                <a:solidFill>
                  <a:srgbClr val="A42322"/>
                </a:solidFill>
              </a:rPr>
              <a:t>Social Inclusion</a:t>
            </a:r>
            <a:endParaRPr lang="en-IN" sz="4000" b="1" dirty="0">
              <a:solidFill>
                <a:srgbClr val="A42322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584744"/>
            <a:ext cx="4133849" cy="258270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0272584" y="6275987"/>
            <a:ext cx="16146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A42322"/>
                </a:solidFill>
              </a:rPr>
              <a:t>As on </a:t>
            </a:r>
            <a:r>
              <a:rPr lang="en-US" sz="1000" b="1" dirty="0" smtClean="0">
                <a:solidFill>
                  <a:srgbClr val="A42322"/>
                </a:solidFill>
              </a:rPr>
              <a:t>1</a:t>
            </a:r>
            <a:r>
              <a:rPr lang="en-US" sz="1000" b="1" baseline="30000" dirty="0" smtClean="0">
                <a:solidFill>
                  <a:srgbClr val="A42322"/>
                </a:solidFill>
              </a:rPr>
              <a:t>st</a:t>
            </a:r>
            <a:r>
              <a:rPr lang="en-US" sz="1000" b="1" dirty="0" smtClean="0">
                <a:solidFill>
                  <a:srgbClr val="A42322"/>
                </a:solidFill>
              </a:rPr>
              <a:t> January 2019</a:t>
            </a:r>
            <a:endParaRPr lang="en-IN" sz="1000" b="1" dirty="0">
              <a:solidFill>
                <a:srgbClr val="A42322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771" y="3414120"/>
            <a:ext cx="798137" cy="116462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552318" y="3414120"/>
            <a:ext cx="27432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Historic budget </a:t>
            </a:r>
            <a:r>
              <a:rPr lang="en-US" sz="2000" dirty="0" smtClean="0"/>
              <a:t>of </a:t>
            </a:r>
            <a:endParaRPr lang="en-US" sz="2000" dirty="0"/>
          </a:p>
          <a:p>
            <a:r>
              <a:rPr lang="en-US" dirty="0"/>
              <a:t> </a:t>
            </a:r>
          </a:p>
          <a:p>
            <a:r>
              <a:rPr lang="en-US" sz="2000" dirty="0"/>
              <a:t>for welfare of SC/ ST </a:t>
            </a:r>
          </a:p>
          <a:p>
            <a:r>
              <a:rPr lang="en-US" sz="2000" dirty="0"/>
              <a:t>Communities</a:t>
            </a:r>
            <a:endParaRPr lang="en-IN" sz="2000" dirty="0"/>
          </a:p>
        </p:txBody>
      </p:sp>
      <p:sp>
        <p:nvSpPr>
          <p:cNvPr id="10" name="TextBox 9"/>
          <p:cNvSpPr txBox="1"/>
          <p:nvPr/>
        </p:nvSpPr>
        <p:spPr>
          <a:xfrm>
            <a:off x="1531129" y="3603762"/>
            <a:ext cx="272115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600" b="1" dirty="0" err="1">
                <a:solidFill>
                  <a:srgbClr val="A62423"/>
                </a:solidFill>
              </a:rPr>
              <a:t>Rs</a:t>
            </a:r>
            <a:r>
              <a:rPr lang="en-IN" sz="2600" b="1" dirty="0">
                <a:solidFill>
                  <a:srgbClr val="A62423"/>
                </a:solidFill>
              </a:rPr>
              <a:t>. 95,000 crores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278" y="5109790"/>
            <a:ext cx="1184382" cy="1024527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917131" y="4996451"/>
            <a:ext cx="339445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Unprecedented </a:t>
            </a:r>
            <a:r>
              <a:rPr lang="en-US" sz="2200" b="1" dirty="0">
                <a:solidFill>
                  <a:srgbClr val="A42322"/>
                </a:solidFill>
              </a:rPr>
              <a:t>rise of  </a:t>
            </a:r>
            <a:r>
              <a:rPr lang="en-US" sz="2200" b="1" dirty="0" smtClean="0">
                <a:solidFill>
                  <a:srgbClr val="A42322"/>
                </a:solidFill>
              </a:rPr>
              <a:t>41% in </a:t>
            </a:r>
            <a:r>
              <a:rPr lang="en-US" sz="2200" b="1" dirty="0">
                <a:solidFill>
                  <a:srgbClr val="A42322"/>
                </a:solidFill>
              </a:rPr>
              <a:t>the budget allocation </a:t>
            </a:r>
          </a:p>
          <a:p>
            <a:r>
              <a:rPr lang="en-US" sz="2000" dirty="0"/>
              <a:t>for OBC welfare in </a:t>
            </a:r>
          </a:p>
          <a:p>
            <a:r>
              <a:rPr lang="en-US" sz="2000" dirty="0"/>
              <a:t>2018-19 over 2017-18.</a:t>
            </a:r>
            <a:endParaRPr lang="en-IN" sz="20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33418" y="3414121"/>
            <a:ext cx="1281409" cy="125125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00009" y="3414121"/>
            <a:ext cx="1281409" cy="125125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80047" y="3414121"/>
            <a:ext cx="1281409" cy="1251258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5521138" y="4816020"/>
            <a:ext cx="199311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Over 5.7 crore students received scholarship support worth </a:t>
            </a:r>
            <a:r>
              <a:rPr lang="en-US" sz="1600" dirty="0" smtClean="0">
                <a:latin typeface="Rupee" panose="02000500000000000000" pitchFamily="2" charset="0"/>
              </a:rPr>
              <a:t>₹</a:t>
            </a:r>
            <a:r>
              <a:rPr lang="en-US" sz="1600" dirty="0" smtClean="0"/>
              <a:t>15,918 crore during 2014-2018 </a:t>
            </a:r>
            <a:endParaRPr lang="en-US" sz="1600" dirty="0"/>
          </a:p>
        </p:txBody>
      </p:sp>
      <p:sp>
        <p:nvSpPr>
          <p:cNvPr id="19" name="TextBox 18"/>
          <p:cNvSpPr txBox="1"/>
          <p:nvPr/>
        </p:nvSpPr>
        <p:spPr>
          <a:xfrm>
            <a:off x="7522371" y="4816020"/>
            <a:ext cx="19920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Pre-Matric Scholarship for OBCs: Income eligibility raised from </a:t>
            </a:r>
            <a:r>
              <a:rPr lang="en-US" sz="1600" dirty="0">
                <a:latin typeface="Rupee" panose="02000500000000000000" pitchFamily="2" charset="0"/>
              </a:rPr>
              <a:t>₹</a:t>
            </a:r>
            <a:r>
              <a:rPr lang="en-US" sz="1600" dirty="0" smtClean="0"/>
              <a:t>44,500 to ₹2.5 lakh</a:t>
            </a:r>
            <a:endParaRPr lang="en-US" sz="1600" dirty="0"/>
          </a:p>
        </p:txBody>
      </p:sp>
      <p:sp>
        <p:nvSpPr>
          <p:cNvPr id="20" name="TextBox 19"/>
          <p:cNvSpPr txBox="1"/>
          <p:nvPr/>
        </p:nvSpPr>
        <p:spPr>
          <a:xfrm>
            <a:off x="9609689" y="4816020"/>
            <a:ext cx="203546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Pre-Matric Scholarship for SC students: Income eligibility raised </a:t>
            </a:r>
            <a:r>
              <a:rPr lang="en-US" sz="1600" dirty="0" smtClean="0"/>
              <a:t>from ₹2 </a:t>
            </a:r>
            <a:r>
              <a:rPr lang="en-US" sz="1600" dirty="0"/>
              <a:t>lakh </a:t>
            </a:r>
            <a:r>
              <a:rPr lang="en-US" sz="1600" dirty="0" smtClean="0"/>
              <a:t>to ₹2.5 </a:t>
            </a:r>
            <a:r>
              <a:rPr lang="en-US" sz="1600" dirty="0"/>
              <a:t>lakhs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82896" y="138366"/>
            <a:ext cx="1399553" cy="338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437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6A5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</a:t>
            </a:r>
            <a:endParaRPr lang="en-IN" dirty="0"/>
          </a:p>
        </p:txBody>
      </p:sp>
      <p:sp>
        <p:nvSpPr>
          <p:cNvPr id="5" name="Rectangle 4"/>
          <p:cNvSpPr/>
          <p:nvPr/>
        </p:nvSpPr>
        <p:spPr>
          <a:xfrm>
            <a:off x="209550" y="904875"/>
            <a:ext cx="11772900" cy="5724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ight Triangle 5"/>
          <p:cNvSpPr/>
          <p:nvPr/>
        </p:nvSpPr>
        <p:spPr>
          <a:xfrm rot="16200000">
            <a:off x="7530609" y="589189"/>
            <a:ext cx="323850" cy="32385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/>
          <p:cNvSpPr txBox="1"/>
          <p:nvPr/>
        </p:nvSpPr>
        <p:spPr>
          <a:xfrm>
            <a:off x="324931" y="169459"/>
            <a:ext cx="47657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DEVELOPMENT FOR ALL</a:t>
            </a:r>
            <a:endParaRPr lang="en-IN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24931" y="918014"/>
            <a:ext cx="7205678" cy="132343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US" sz="4000" b="1" dirty="0" err="1">
                <a:solidFill>
                  <a:srgbClr val="46A5AE"/>
                </a:solidFill>
              </a:rPr>
              <a:t>Swachh</a:t>
            </a:r>
            <a:r>
              <a:rPr lang="en-US" sz="4000" b="1" dirty="0">
                <a:solidFill>
                  <a:srgbClr val="46A5AE"/>
                </a:solidFill>
              </a:rPr>
              <a:t> Bharat Mission B</a:t>
            </a:r>
            <a:r>
              <a:rPr lang="en-US" sz="4000" b="1" dirty="0" smtClean="0">
                <a:solidFill>
                  <a:srgbClr val="46A5AE"/>
                </a:solidFill>
              </a:rPr>
              <a:t>rings </a:t>
            </a:r>
            <a:r>
              <a:rPr lang="en-US" sz="4000" b="1" dirty="0">
                <a:solidFill>
                  <a:srgbClr val="46A5AE"/>
                </a:solidFill>
              </a:rPr>
              <a:t>a</a:t>
            </a:r>
            <a:r>
              <a:rPr lang="en-US" sz="4000" b="1" dirty="0" smtClean="0">
                <a:solidFill>
                  <a:srgbClr val="46A5AE"/>
                </a:solidFill>
              </a:rPr>
              <a:t>bout </a:t>
            </a:r>
            <a:r>
              <a:rPr lang="en-US" sz="4000" b="1" dirty="0">
                <a:solidFill>
                  <a:srgbClr val="46A5AE"/>
                </a:solidFill>
              </a:rPr>
              <a:t>a Sanitation Revolution</a:t>
            </a:r>
            <a:endParaRPr lang="en-IN" sz="4000" b="1" dirty="0">
              <a:solidFill>
                <a:srgbClr val="46A5AE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584744"/>
            <a:ext cx="4133849" cy="258270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0272584" y="6275987"/>
            <a:ext cx="16146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46A5AE"/>
                </a:solidFill>
              </a:rPr>
              <a:t>As on 1</a:t>
            </a:r>
            <a:r>
              <a:rPr lang="en-US" sz="1000" b="1" baseline="30000" dirty="0">
                <a:solidFill>
                  <a:srgbClr val="46A5AE"/>
                </a:solidFill>
              </a:rPr>
              <a:t>st</a:t>
            </a:r>
            <a:r>
              <a:rPr lang="en-US" sz="1000" b="1" dirty="0">
                <a:solidFill>
                  <a:srgbClr val="46A5AE"/>
                </a:solidFill>
              </a:rPr>
              <a:t> January 2019</a:t>
            </a:r>
            <a:endParaRPr lang="en-IN" sz="1000" b="1" dirty="0">
              <a:solidFill>
                <a:srgbClr val="46A5AE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68865" y="2248410"/>
            <a:ext cx="65243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46A5AE"/>
                </a:solidFill>
              </a:rPr>
              <a:t>Rapid construction of toilets ensuring dignity of women &amp; eradicating open defecation</a:t>
            </a:r>
            <a:endParaRPr lang="en-IN" sz="2400" dirty="0">
              <a:solidFill>
                <a:srgbClr val="46A5AE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722072" y="3505078"/>
            <a:ext cx="576905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46A5AE"/>
                </a:solidFill>
              </a:rPr>
              <a:t>Over </a:t>
            </a:r>
            <a:r>
              <a:rPr lang="en-US" sz="3200" b="1" dirty="0" smtClean="0">
                <a:solidFill>
                  <a:srgbClr val="46A5AE"/>
                </a:solidFill>
              </a:rPr>
              <a:t>5.40 </a:t>
            </a:r>
            <a:r>
              <a:rPr lang="en-US" sz="2800" b="1" dirty="0">
                <a:solidFill>
                  <a:srgbClr val="46A5AE"/>
                </a:solidFill>
              </a:rPr>
              <a:t>lakh V</a:t>
            </a:r>
            <a:r>
              <a:rPr lang="en-US" sz="2800" b="1" dirty="0" smtClean="0">
                <a:solidFill>
                  <a:srgbClr val="46A5AE"/>
                </a:solidFill>
              </a:rPr>
              <a:t>illages in </a:t>
            </a:r>
            <a:r>
              <a:rPr lang="en-US" sz="3200" b="1" dirty="0" smtClean="0">
                <a:solidFill>
                  <a:srgbClr val="46A5AE"/>
                </a:solidFill>
              </a:rPr>
              <a:t>27</a:t>
            </a:r>
            <a:r>
              <a:rPr lang="en-US" sz="2800" b="1" dirty="0" smtClean="0">
                <a:solidFill>
                  <a:srgbClr val="46A5AE"/>
                </a:solidFill>
              </a:rPr>
              <a:t> States &amp; UTs </a:t>
            </a:r>
            <a:r>
              <a:rPr lang="en-US" sz="2400" dirty="0" smtClean="0"/>
              <a:t>declared </a:t>
            </a:r>
            <a:r>
              <a:rPr lang="en-US" sz="2400" dirty="0"/>
              <a:t>Open Defecation Free</a:t>
            </a:r>
            <a:endParaRPr lang="en-IN" sz="2400" dirty="0"/>
          </a:p>
        </p:txBody>
      </p:sp>
      <p:sp>
        <p:nvSpPr>
          <p:cNvPr id="14" name="TextBox 13"/>
          <p:cNvSpPr txBox="1"/>
          <p:nvPr/>
        </p:nvSpPr>
        <p:spPr>
          <a:xfrm>
            <a:off x="1722071" y="4933022"/>
            <a:ext cx="583145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Sanitation coverage goes </a:t>
            </a:r>
            <a:r>
              <a:rPr lang="en-US" sz="2400" dirty="0" smtClean="0"/>
              <a:t>up from </a:t>
            </a:r>
            <a:r>
              <a:rPr lang="en-US" sz="3200" b="1" dirty="0" smtClean="0">
                <a:solidFill>
                  <a:srgbClr val="46A5AE"/>
                </a:solidFill>
              </a:rPr>
              <a:t>38</a:t>
            </a:r>
            <a:r>
              <a:rPr lang="en-US" sz="3200" b="1" dirty="0">
                <a:solidFill>
                  <a:srgbClr val="46A5AE"/>
                </a:solidFill>
              </a:rPr>
              <a:t>% in 2014 </a:t>
            </a:r>
            <a:r>
              <a:rPr lang="en-US" sz="2800" b="1" dirty="0">
                <a:solidFill>
                  <a:srgbClr val="46A5AE"/>
                </a:solidFill>
              </a:rPr>
              <a:t>to </a:t>
            </a:r>
            <a:r>
              <a:rPr lang="en-US" sz="3200" b="1" dirty="0" smtClean="0">
                <a:solidFill>
                  <a:srgbClr val="46A5AE"/>
                </a:solidFill>
              </a:rPr>
              <a:t>98.49% at present</a:t>
            </a:r>
            <a:endParaRPr lang="en-IN" sz="3200" dirty="0"/>
          </a:p>
        </p:txBody>
      </p:sp>
      <p:sp>
        <p:nvSpPr>
          <p:cNvPr id="15" name="TextBox 14"/>
          <p:cNvSpPr txBox="1"/>
          <p:nvPr/>
        </p:nvSpPr>
        <p:spPr>
          <a:xfrm>
            <a:off x="8393444" y="4766558"/>
            <a:ext cx="349375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46A5AE"/>
                </a:solidFill>
              </a:rPr>
              <a:t>Over </a:t>
            </a:r>
            <a:r>
              <a:rPr lang="en-US" sz="3200" b="1" dirty="0" smtClean="0">
                <a:solidFill>
                  <a:srgbClr val="46A5AE"/>
                </a:solidFill>
              </a:rPr>
              <a:t>9.67 crore</a:t>
            </a:r>
          </a:p>
          <a:p>
            <a:r>
              <a:rPr lang="en-US" sz="2400" dirty="0"/>
              <a:t>Toilets built</a:t>
            </a:r>
            <a:endParaRPr lang="en-IN" sz="2400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548474" y="5096436"/>
            <a:ext cx="0" cy="772233"/>
          </a:xfrm>
          <a:prstGeom prst="line">
            <a:avLst/>
          </a:prstGeom>
          <a:ln w="12700">
            <a:solidFill>
              <a:srgbClr val="46A5A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865" y="5170293"/>
            <a:ext cx="932453" cy="658035"/>
          </a:xfrm>
          <a:prstGeom prst="rect">
            <a:avLst/>
          </a:prstGeom>
        </p:spPr>
      </p:pic>
      <p:cxnSp>
        <p:nvCxnSpPr>
          <p:cNvPr id="20" name="Straight Connector 19"/>
          <p:cNvCxnSpPr/>
          <p:nvPr/>
        </p:nvCxnSpPr>
        <p:spPr>
          <a:xfrm>
            <a:off x="7848599" y="3574530"/>
            <a:ext cx="0" cy="2384056"/>
          </a:xfrm>
          <a:prstGeom prst="line">
            <a:avLst/>
          </a:prstGeom>
          <a:ln w="12700">
            <a:solidFill>
              <a:srgbClr val="46A5A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1548474" y="3693835"/>
            <a:ext cx="0" cy="772233"/>
          </a:xfrm>
          <a:prstGeom prst="line">
            <a:avLst/>
          </a:prstGeom>
          <a:ln w="12700">
            <a:solidFill>
              <a:srgbClr val="46A5A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4997" y="3901963"/>
            <a:ext cx="621793" cy="78618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911" y="3586259"/>
            <a:ext cx="626247" cy="864254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82896" y="138366"/>
            <a:ext cx="1399553" cy="338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10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A423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/>
          <p:cNvSpPr/>
          <p:nvPr/>
        </p:nvSpPr>
        <p:spPr>
          <a:xfrm>
            <a:off x="209550" y="904875"/>
            <a:ext cx="11772900" cy="5724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ight Triangle 5"/>
          <p:cNvSpPr/>
          <p:nvPr/>
        </p:nvSpPr>
        <p:spPr>
          <a:xfrm rot="16200000">
            <a:off x="7538847" y="589189"/>
            <a:ext cx="323850" cy="32385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/>
          <p:cNvSpPr txBox="1"/>
          <p:nvPr/>
        </p:nvSpPr>
        <p:spPr>
          <a:xfrm>
            <a:off x="324931" y="169459"/>
            <a:ext cx="67639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COMMITMENT TO SOCIAL JUSTICE</a:t>
            </a:r>
            <a:endParaRPr lang="en-IN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24931" y="998696"/>
            <a:ext cx="7115175" cy="132343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IN" sz="4000" b="1" dirty="0">
                <a:solidFill>
                  <a:srgbClr val="A42322"/>
                </a:solidFill>
              </a:rPr>
              <a:t>Accessible India, </a:t>
            </a:r>
          </a:p>
          <a:p>
            <a:r>
              <a:rPr lang="en-IN" sz="4000" b="1" dirty="0">
                <a:solidFill>
                  <a:srgbClr val="A42322"/>
                </a:solidFill>
              </a:rPr>
              <a:t>Accomplished India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584744"/>
            <a:ext cx="4133849" cy="258270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0272584" y="6275987"/>
            <a:ext cx="16146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A42322"/>
                </a:solidFill>
              </a:rPr>
              <a:t>As on 1</a:t>
            </a:r>
            <a:r>
              <a:rPr lang="en-US" sz="1000" b="1" baseline="30000" dirty="0">
                <a:solidFill>
                  <a:srgbClr val="A42322"/>
                </a:solidFill>
              </a:rPr>
              <a:t>st</a:t>
            </a:r>
            <a:r>
              <a:rPr lang="en-US" sz="1000" b="1" dirty="0">
                <a:solidFill>
                  <a:srgbClr val="A42322"/>
                </a:solidFill>
              </a:rPr>
              <a:t> January 2019</a:t>
            </a:r>
            <a:endParaRPr lang="en-IN" sz="1000" b="1" dirty="0">
              <a:solidFill>
                <a:srgbClr val="A42322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6107" y="3429000"/>
            <a:ext cx="893423" cy="106823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1304" y="3414909"/>
            <a:ext cx="1033274" cy="106043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67467" y="3447451"/>
            <a:ext cx="896114" cy="98755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68535" y="4591363"/>
            <a:ext cx="232804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Converting at least 50% of all government buildings in the national capital and all state </a:t>
            </a:r>
            <a:r>
              <a:rPr lang="en-US" dirty="0" smtClean="0"/>
              <a:t>capitals</a:t>
            </a:r>
          </a:p>
          <a:p>
            <a:pPr algn="ctr"/>
            <a:r>
              <a:rPr lang="en-US" dirty="0" smtClean="0"/>
              <a:t>“fully </a:t>
            </a:r>
            <a:r>
              <a:rPr lang="en-US" dirty="0"/>
              <a:t>accessible”</a:t>
            </a:r>
            <a:endParaRPr lang="en-IN" dirty="0"/>
          </a:p>
        </p:txBody>
      </p:sp>
      <p:sp>
        <p:nvSpPr>
          <p:cNvPr id="16" name="TextBox 15"/>
          <p:cNvSpPr txBox="1"/>
          <p:nvPr/>
        </p:nvSpPr>
        <p:spPr>
          <a:xfrm>
            <a:off x="3487436" y="4577916"/>
            <a:ext cx="232804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Special </a:t>
            </a:r>
            <a:r>
              <a:rPr lang="en-US" dirty="0"/>
              <a:t>camps organized for distribution of Aids and Assistive devices to </a:t>
            </a:r>
            <a:r>
              <a:rPr lang="en-US" dirty="0" smtClean="0"/>
              <a:t>10.5 </a:t>
            </a:r>
            <a:r>
              <a:rPr lang="en-US" dirty="0"/>
              <a:t>lakh persons with disabilities</a:t>
            </a:r>
            <a:endParaRPr lang="en-IN" dirty="0"/>
          </a:p>
        </p:txBody>
      </p:sp>
      <p:sp>
        <p:nvSpPr>
          <p:cNvPr id="17" name="TextBox 16"/>
          <p:cNvSpPr txBox="1"/>
          <p:nvPr/>
        </p:nvSpPr>
        <p:spPr>
          <a:xfrm>
            <a:off x="6230470" y="4524128"/>
            <a:ext cx="232804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Sugamya</a:t>
            </a:r>
            <a:r>
              <a:rPr lang="en-US" dirty="0"/>
              <a:t> </a:t>
            </a:r>
            <a:r>
              <a:rPr lang="en-US" dirty="0" smtClean="0"/>
              <a:t>Bharat</a:t>
            </a:r>
          </a:p>
          <a:p>
            <a:pPr algn="ctr"/>
            <a:r>
              <a:rPr lang="en-US" dirty="0" err="1" smtClean="0"/>
              <a:t>Abhiyan</a:t>
            </a:r>
            <a:r>
              <a:rPr lang="en-US" dirty="0" smtClean="0"/>
              <a:t> </a:t>
            </a:r>
            <a:r>
              <a:rPr lang="en-US" dirty="0"/>
              <a:t>launched </a:t>
            </a:r>
            <a:r>
              <a:rPr lang="en-US" dirty="0" smtClean="0"/>
              <a:t>by </a:t>
            </a:r>
          </a:p>
          <a:p>
            <a:pPr algn="ctr"/>
            <a:r>
              <a:rPr lang="en-US" dirty="0" smtClean="0"/>
              <a:t>the </a:t>
            </a:r>
            <a:r>
              <a:rPr lang="en-US" dirty="0"/>
              <a:t>Government on 3rd Dec 2015 to provide dignity to </a:t>
            </a:r>
            <a:r>
              <a:rPr lang="en-US" dirty="0" err="1"/>
              <a:t>Divyangs</a:t>
            </a:r>
            <a:endParaRPr lang="en-IN" dirty="0"/>
          </a:p>
        </p:txBody>
      </p:sp>
      <p:sp>
        <p:nvSpPr>
          <p:cNvPr id="18" name="TextBox 17"/>
          <p:cNvSpPr txBox="1"/>
          <p:nvPr/>
        </p:nvSpPr>
        <p:spPr>
          <a:xfrm>
            <a:off x="9038935" y="4497234"/>
            <a:ext cx="187620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Access Audit of 1662 important buildings in 50 cities completed till date</a:t>
            </a:r>
            <a:endParaRPr lang="en-IN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8532" y="3457985"/>
            <a:ext cx="990467" cy="990467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82896" y="138366"/>
            <a:ext cx="1399553" cy="338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783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A423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/>
          <p:cNvSpPr/>
          <p:nvPr/>
        </p:nvSpPr>
        <p:spPr>
          <a:xfrm>
            <a:off x="209550" y="904875"/>
            <a:ext cx="11772900" cy="5724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ight Triangle 5"/>
          <p:cNvSpPr/>
          <p:nvPr/>
        </p:nvSpPr>
        <p:spPr>
          <a:xfrm rot="16200000">
            <a:off x="7538847" y="589189"/>
            <a:ext cx="323850" cy="32385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/>
          <p:cNvSpPr txBox="1"/>
          <p:nvPr/>
        </p:nvSpPr>
        <p:spPr>
          <a:xfrm>
            <a:off x="324931" y="169459"/>
            <a:ext cx="67639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COMMITMENT TO SOCIAL JUSTICE</a:t>
            </a:r>
            <a:endParaRPr lang="en-IN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24931" y="998696"/>
            <a:ext cx="7115175" cy="1938992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US" sz="4000" b="1" dirty="0">
                <a:solidFill>
                  <a:srgbClr val="A42322"/>
                </a:solidFill>
              </a:rPr>
              <a:t>Setting the </a:t>
            </a:r>
            <a:r>
              <a:rPr lang="en-US" sz="4000" b="1" dirty="0" smtClean="0">
                <a:solidFill>
                  <a:srgbClr val="A42322"/>
                </a:solidFill>
              </a:rPr>
              <a:t>Stage </a:t>
            </a:r>
            <a:r>
              <a:rPr lang="en-US" sz="4000" b="1" dirty="0">
                <a:solidFill>
                  <a:srgbClr val="A42322"/>
                </a:solidFill>
              </a:rPr>
              <a:t>for </a:t>
            </a:r>
            <a:r>
              <a:rPr lang="en-US" sz="4000" b="1" dirty="0" smtClean="0">
                <a:solidFill>
                  <a:srgbClr val="A42322"/>
                </a:solidFill>
              </a:rPr>
              <a:t>Social </a:t>
            </a:r>
            <a:r>
              <a:rPr lang="en-US" sz="4000" b="1" dirty="0">
                <a:solidFill>
                  <a:srgbClr val="A42322"/>
                </a:solidFill>
              </a:rPr>
              <a:t>E</a:t>
            </a:r>
            <a:r>
              <a:rPr lang="en-US" sz="4000" b="1" dirty="0" smtClean="0">
                <a:solidFill>
                  <a:srgbClr val="A42322"/>
                </a:solidFill>
              </a:rPr>
              <a:t>mpowerment </a:t>
            </a:r>
            <a:r>
              <a:rPr lang="en-US" sz="4000" dirty="0">
                <a:solidFill>
                  <a:srgbClr val="A42322"/>
                </a:solidFill>
              </a:rPr>
              <a:t>Rights of </a:t>
            </a:r>
            <a:r>
              <a:rPr lang="en-US" sz="4000" dirty="0" smtClean="0">
                <a:solidFill>
                  <a:srgbClr val="A42322"/>
                </a:solidFill>
              </a:rPr>
              <a:t>Persons</a:t>
            </a:r>
          </a:p>
          <a:p>
            <a:r>
              <a:rPr lang="en-US" sz="4000" dirty="0" smtClean="0">
                <a:solidFill>
                  <a:srgbClr val="A42322"/>
                </a:solidFill>
              </a:rPr>
              <a:t>With </a:t>
            </a:r>
            <a:r>
              <a:rPr lang="en-US" sz="4000" dirty="0">
                <a:solidFill>
                  <a:srgbClr val="A42322"/>
                </a:solidFill>
              </a:rPr>
              <a:t>Disabilities Act, 2016</a:t>
            </a:r>
            <a:endParaRPr lang="en-IN" sz="4000" dirty="0">
              <a:solidFill>
                <a:srgbClr val="A42322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584744"/>
            <a:ext cx="4133849" cy="2582701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324931" y="2139505"/>
            <a:ext cx="184731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IN" sz="1100" dirty="0" smtClean="0">
              <a:solidFill>
                <a:srgbClr val="A42322"/>
              </a:solidFill>
            </a:endParaRPr>
          </a:p>
          <a:p>
            <a:endParaRPr lang="en-IN" sz="1100" dirty="0">
              <a:solidFill>
                <a:srgbClr val="A4232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272584" y="6275987"/>
            <a:ext cx="16146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A42322"/>
                </a:solidFill>
              </a:rPr>
              <a:t>As on 1</a:t>
            </a:r>
            <a:r>
              <a:rPr lang="en-US" sz="1000" b="1" baseline="30000" dirty="0">
                <a:solidFill>
                  <a:srgbClr val="A42322"/>
                </a:solidFill>
              </a:rPr>
              <a:t>st</a:t>
            </a:r>
            <a:r>
              <a:rPr lang="en-US" sz="1000" b="1" dirty="0">
                <a:solidFill>
                  <a:srgbClr val="A42322"/>
                </a:solidFill>
              </a:rPr>
              <a:t> January 2019</a:t>
            </a:r>
            <a:endParaRPr lang="en-IN" sz="1000" b="1" dirty="0">
              <a:solidFill>
                <a:srgbClr val="A42322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903" y="3182649"/>
            <a:ext cx="307133" cy="409511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>
            <a:off x="782595" y="3726771"/>
            <a:ext cx="313037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782595" y="4394651"/>
            <a:ext cx="313037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782595" y="5050604"/>
            <a:ext cx="313037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782595" y="5777324"/>
            <a:ext cx="313037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782595" y="6428256"/>
            <a:ext cx="313037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440" y="3820189"/>
            <a:ext cx="441187" cy="48444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9333" y="4509790"/>
            <a:ext cx="429294" cy="429294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1373" y="5137522"/>
            <a:ext cx="539223" cy="539223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4794" y="5878871"/>
            <a:ext cx="438306" cy="438306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1350596" y="3229232"/>
            <a:ext cx="59069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Types of disabilities increased from existing 7 to 21</a:t>
            </a:r>
            <a:endParaRPr lang="en-IN" sz="2000" dirty="0"/>
          </a:p>
        </p:txBody>
      </p:sp>
      <p:sp>
        <p:nvSpPr>
          <p:cNvPr id="38" name="TextBox 37"/>
          <p:cNvSpPr txBox="1"/>
          <p:nvPr/>
        </p:nvSpPr>
        <p:spPr>
          <a:xfrm>
            <a:off x="1350596" y="3729311"/>
            <a:ext cx="94574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Speech and Language Disability and Specific Learning Disability have been added for the first time</a:t>
            </a:r>
            <a:endParaRPr lang="en-IN" sz="2000" dirty="0"/>
          </a:p>
        </p:txBody>
      </p:sp>
      <p:sp>
        <p:nvSpPr>
          <p:cNvPr id="39" name="TextBox 38"/>
          <p:cNvSpPr txBox="1"/>
          <p:nvPr/>
        </p:nvSpPr>
        <p:spPr>
          <a:xfrm>
            <a:off x="1350596" y="4530117"/>
            <a:ext cx="59069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Acid Attack Victims have been included</a:t>
            </a:r>
            <a:endParaRPr lang="en-IN" sz="2000" dirty="0"/>
          </a:p>
        </p:txBody>
      </p:sp>
      <p:sp>
        <p:nvSpPr>
          <p:cNvPr id="40" name="TextBox 39"/>
          <p:cNvSpPr txBox="1"/>
          <p:nvPr/>
        </p:nvSpPr>
        <p:spPr>
          <a:xfrm>
            <a:off x="1350596" y="5099593"/>
            <a:ext cx="94574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Right to free education for children with disabilities (6-18 </a:t>
            </a:r>
            <a:r>
              <a:rPr lang="en-US" sz="2000" dirty="0" err="1"/>
              <a:t>yrs</a:t>
            </a:r>
            <a:r>
              <a:rPr lang="en-US" sz="2000" dirty="0"/>
              <a:t>) and Reservation of 4% seats for students in higher education institutions</a:t>
            </a:r>
            <a:endParaRPr lang="en-IN" sz="2000" dirty="0"/>
          </a:p>
        </p:txBody>
      </p:sp>
      <p:sp>
        <p:nvSpPr>
          <p:cNvPr id="41" name="TextBox 40"/>
          <p:cNvSpPr txBox="1"/>
          <p:nvPr/>
        </p:nvSpPr>
        <p:spPr>
          <a:xfrm>
            <a:off x="1350596" y="5906655"/>
            <a:ext cx="94574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Penalties for offences committed against Persons with Disabilities (</a:t>
            </a:r>
            <a:r>
              <a:rPr lang="en-US" sz="2000" dirty="0" err="1"/>
              <a:t>PwDs</a:t>
            </a:r>
            <a:r>
              <a:rPr lang="en-US" sz="2000" dirty="0"/>
              <a:t>)</a:t>
            </a:r>
            <a:endParaRPr lang="en-IN" sz="2000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82896" y="138366"/>
            <a:ext cx="1399553" cy="338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790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A423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/>
          <p:cNvSpPr/>
          <p:nvPr/>
        </p:nvSpPr>
        <p:spPr>
          <a:xfrm>
            <a:off x="209550" y="904875"/>
            <a:ext cx="11772900" cy="5724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ight Triangle 5"/>
          <p:cNvSpPr/>
          <p:nvPr/>
        </p:nvSpPr>
        <p:spPr>
          <a:xfrm rot="16200000">
            <a:off x="7538847" y="589189"/>
            <a:ext cx="323850" cy="32385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/>
          <p:cNvSpPr txBox="1"/>
          <p:nvPr/>
        </p:nvSpPr>
        <p:spPr>
          <a:xfrm>
            <a:off x="324931" y="169459"/>
            <a:ext cx="67639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COMMITMENT TO SOCIAL JUSTICE</a:t>
            </a:r>
            <a:endParaRPr lang="en-IN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24931" y="998696"/>
            <a:ext cx="7314118" cy="1938992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US" sz="4000" b="1" dirty="0">
                <a:solidFill>
                  <a:srgbClr val="A42322"/>
                </a:solidFill>
              </a:rPr>
              <a:t>Leaving No Stone </a:t>
            </a:r>
            <a:r>
              <a:rPr lang="en-US" sz="4000" b="1" dirty="0" smtClean="0">
                <a:solidFill>
                  <a:srgbClr val="A42322"/>
                </a:solidFill>
              </a:rPr>
              <a:t>Unturned</a:t>
            </a:r>
          </a:p>
          <a:p>
            <a:r>
              <a:rPr lang="en-US" sz="4000" b="1" dirty="0" smtClean="0">
                <a:solidFill>
                  <a:srgbClr val="A42322"/>
                </a:solidFill>
              </a:rPr>
              <a:t>for </a:t>
            </a:r>
            <a:r>
              <a:rPr lang="en-US" sz="4000" b="1" dirty="0">
                <a:solidFill>
                  <a:srgbClr val="A42322"/>
                </a:solidFill>
              </a:rPr>
              <a:t>Justice </a:t>
            </a:r>
            <a:r>
              <a:rPr lang="en-US" sz="4000" dirty="0">
                <a:solidFill>
                  <a:srgbClr val="A42322"/>
                </a:solidFill>
              </a:rPr>
              <a:t>Strongest </a:t>
            </a:r>
            <a:r>
              <a:rPr lang="en-US" sz="4000" dirty="0" smtClean="0">
                <a:solidFill>
                  <a:srgbClr val="A42322"/>
                </a:solidFill>
              </a:rPr>
              <a:t>Amendments</a:t>
            </a:r>
          </a:p>
          <a:p>
            <a:r>
              <a:rPr lang="en-US" sz="4000" dirty="0" smtClean="0">
                <a:solidFill>
                  <a:srgbClr val="A42322"/>
                </a:solidFill>
              </a:rPr>
              <a:t>to </a:t>
            </a:r>
            <a:r>
              <a:rPr lang="en-US" sz="4000" dirty="0">
                <a:solidFill>
                  <a:srgbClr val="A42322"/>
                </a:solidFill>
              </a:rPr>
              <a:t>SC/ST Act</a:t>
            </a:r>
            <a:endParaRPr lang="en-IN" sz="4000" dirty="0">
              <a:solidFill>
                <a:srgbClr val="A42322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584744"/>
            <a:ext cx="4133849" cy="258270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0272584" y="6275987"/>
            <a:ext cx="16146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A42322"/>
                </a:solidFill>
              </a:rPr>
              <a:t>As on 1</a:t>
            </a:r>
            <a:r>
              <a:rPr lang="en-US" sz="1000" b="1" baseline="30000" dirty="0">
                <a:solidFill>
                  <a:srgbClr val="A42322"/>
                </a:solidFill>
              </a:rPr>
              <a:t>st</a:t>
            </a:r>
            <a:r>
              <a:rPr lang="en-US" sz="1000" b="1" dirty="0">
                <a:solidFill>
                  <a:srgbClr val="A42322"/>
                </a:solidFill>
              </a:rPr>
              <a:t> January 2019</a:t>
            </a:r>
            <a:endParaRPr lang="en-IN" sz="1000" b="1" dirty="0">
              <a:solidFill>
                <a:srgbClr val="A42322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2930" y="3318086"/>
            <a:ext cx="712092" cy="71209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3858" y="5517685"/>
            <a:ext cx="746659" cy="74665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4966" y="3318086"/>
            <a:ext cx="723351" cy="71625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56713" y="5504237"/>
            <a:ext cx="768014" cy="76116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01076" y="3343008"/>
            <a:ext cx="706552" cy="73528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75152" y="5517684"/>
            <a:ext cx="790257" cy="782874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763098" y="4180819"/>
            <a:ext cx="28812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Establishment of exclusive special courts for </a:t>
            </a:r>
            <a:r>
              <a:rPr lang="en-US" dirty="0" smtClean="0"/>
              <a:t>the speedy </a:t>
            </a:r>
            <a:r>
              <a:rPr lang="en-US" dirty="0"/>
              <a:t>trial of offences of atrocities against SCs &amp; STs</a:t>
            </a:r>
            <a:endParaRPr lang="en-IN" dirty="0"/>
          </a:p>
        </p:txBody>
      </p:sp>
      <p:sp>
        <p:nvSpPr>
          <p:cNvPr id="17" name="TextBox 16"/>
          <p:cNvSpPr txBox="1"/>
          <p:nvPr/>
        </p:nvSpPr>
        <p:spPr>
          <a:xfrm>
            <a:off x="4441124" y="4180819"/>
            <a:ext cx="28812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To insert a new chapter relating to “Rights of Victims and Witnesses”</a:t>
            </a:r>
            <a:endParaRPr lang="en-IN" dirty="0"/>
          </a:p>
        </p:txBody>
      </p:sp>
      <p:sp>
        <p:nvSpPr>
          <p:cNvPr id="18" name="TextBox 17"/>
          <p:cNvSpPr txBox="1"/>
          <p:nvPr/>
        </p:nvSpPr>
        <p:spPr>
          <a:xfrm>
            <a:off x="8015571" y="4166163"/>
            <a:ext cx="30643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To impose certain duties and responsibilities upon the State for protection of victims, their defendants and witnesses</a:t>
            </a:r>
            <a:endParaRPr lang="en-IN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82896" y="138366"/>
            <a:ext cx="1399553" cy="338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700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A423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/>
          <p:cNvSpPr/>
          <p:nvPr/>
        </p:nvSpPr>
        <p:spPr>
          <a:xfrm>
            <a:off x="209550" y="904875"/>
            <a:ext cx="11772900" cy="5724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ight Triangle 5"/>
          <p:cNvSpPr/>
          <p:nvPr/>
        </p:nvSpPr>
        <p:spPr>
          <a:xfrm rot="16200000">
            <a:off x="7538847" y="589189"/>
            <a:ext cx="323850" cy="32385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/>
          <p:cNvSpPr txBox="1"/>
          <p:nvPr/>
        </p:nvSpPr>
        <p:spPr>
          <a:xfrm>
            <a:off x="324931" y="169459"/>
            <a:ext cx="67639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COMMITMENT TO SOCIAL JUSTICE</a:t>
            </a:r>
            <a:endParaRPr lang="en-IN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24931" y="998696"/>
            <a:ext cx="7115175" cy="132343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US" sz="4000" b="1" dirty="0">
                <a:solidFill>
                  <a:srgbClr val="A42322"/>
                </a:solidFill>
              </a:rPr>
              <a:t>Connecting Young India </a:t>
            </a:r>
            <a:r>
              <a:rPr lang="en-US" sz="4000" b="1" dirty="0" smtClean="0">
                <a:solidFill>
                  <a:srgbClr val="A42322"/>
                </a:solidFill>
              </a:rPr>
              <a:t>to</a:t>
            </a:r>
          </a:p>
          <a:p>
            <a:r>
              <a:rPr lang="en-US" sz="4000" b="1" dirty="0" smtClean="0">
                <a:solidFill>
                  <a:srgbClr val="A42322"/>
                </a:solidFill>
              </a:rPr>
              <a:t>Dr</a:t>
            </a:r>
            <a:r>
              <a:rPr lang="en-US" sz="4000" b="1" dirty="0">
                <a:solidFill>
                  <a:srgbClr val="A42322"/>
                </a:solidFill>
              </a:rPr>
              <a:t>. </a:t>
            </a:r>
            <a:r>
              <a:rPr lang="en-US" sz="4000" b="1" dirty="0" err="1">
                <a:solidFill>
                  <a:srgbClr val="A42322"/>
                </a:solidFill>
              </a:rPr>
              <a:t>Babasaheb</a:t>
            </a:r>
            <a:r>
              <a:rPr lang="en-US" sz="4000" b="1" dirty="0">
                <a:solidFill>
                  <a:srgbClr val="A42322"/>
                </a:solidFill>
              </a:rPr>
              <a:t> </a:t>
            </a:r>
            <a:r>
              <a:rPr lang="en-US" sz="4000" b="1" dirty="0" err="1">
                <a:solidFill>
                  <a:srgbClr val="A42322"/>
                </a:solidFill>
              </a:rPr>
              <a:t>Ambedkar</a:t>
            </a:r>
            <a:endParaRPr lang="en-IN" sz="4000" b="1" dirty="0">
              <a:solidFill>
                <a:srgbClr val="A42322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584744"/>
            <a:ext cx="4133849" cy="258270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0272584" y="6275987"/>
            <a:ext cx="16146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A42322"/>
                </a:solidFill>
              </a:rPr>
              <a:t>As on 1</a:t>
            </a:r>
            <a:r>
              <a:rPr lang="en-US" sz="1000" b="1" baseline="30000" dirty="0">
                <a:solidFill>
                  <a:srgbClr val="A42322"/>
                </a:solidFill>
              </a:rPr>
              <a:t>st</a:t>
            </a:r>
            <a:r>
              <a:rPr lang="en-US" sz="1000" b="1" dirty="0">
                <a:solidFill>
                  <a:srgbClr val="A42322"/>
                </a:solidFill>
              </a:rPr>
              <a:t> January 2019</a:t>
            </a:r>
            <a:endParaRPr lang="en-IN" sz="1000" b="1" dirty="0">
              <a:solidFill>
                <a:srgbClr val="A42322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4365" y="2454399"/>
            <a:ext cx="2207753" cy="294171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67265" y="5405376"/>
            <a:ext cx="38223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Dr. </a:t>
            </a:r>
            <a:r>
              <a:rPr lang="en-US" dirty="0" err="1"/>
              <a:t>Ambedkar</a:t>
            </a:r>
            <a:r>
              <a:rPr lang="en-US" dirty="0"/>
              <a:t> International Centre opened in Dec 2017. Foundation stone was laid by PM Modi in  April 2015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0546" y="4242645"/>
            <a:ext cx="402133" cy="40213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8319" y="4242645"/>
            <a:ext cx="457201" cy="37471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75985" y="4217798"/>
            <a:ext cx="438801" cy="34738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0" y="5121794"/>
            <a:ext cx="548641" cy="548641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26818" y="5235723"/>
            <a:ext cx="566641" cy="393093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4293934" y="4647743"/>
            <a:ext cx="15222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His </a:t>
            </a:r>
            <a:r>
              <a:rPr lang="en-US" sz="1600" dirty="0" smtClean="0"/>
              <a:t>birthplace in </a:t>
            </a:r>
            <a:r>
              <a:rPr lang="en-US" sz="1600" dirty="0" err="1"/>
              <a:t>Mhow</a:t>
            </a:r>
            <a:endParaRPr lang="en-US" sz="1600" dirty="0"/>
          </a:p>
        </p:txBody>
      </p:sp>
      <p:sp>
        <p:nvSpPr>
          <p:cNvPr id="20" name="TextBox 19"/>
          <p:cNvSpPr txBox="1"/>
          <p:nvPr/>
        </p:nvSpPr>
        <p:spPr>
          <a:xfrm>
            <a:off x="6585061" y="4661190"/>
            <a:ext cx="21401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His residence </a:t>
            </a:r>
            <a:r>
              <a:rPr lang="en-US" sz="1600" dirty="0" smtClean="0"/>
              <a:t>during studies </a:t>
            </a:r>
            <a:r>
              <a:rPr lang="en-US" sz="1600" dirty="0"/>
              <a:t>in the U.K. 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8956897" y="4593955"/>
            <a:ext cx="30358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/>
              <a:t>Deeksha</a:t>
            </a:r>
            <a:r>
              <a:rPr lang="en-US" sz="1600" dirty="0"/>
              <a:t> </a:t>
            </a:r>
            <a:r>
              <a:rPr lang="en-US" sz="1600" dirty="0" err="1"/>
              <a:t>Bhoomi</a:t>
            </a:r>
            <a:r>
              <a:rPr lang="en-US" sz="1600" dirty="0"/>
              <a:t>, Nagpur,</a:t>
            </a:r>
          </a:p>
          <a:p>
            <a:pPr algn="ctr"/>
            <a:r>
              <a:rPr lang="en-US" sz="1600" dirty="0"/>
              <a:t>where he embraced Buddhism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853057" y="5724511"/>
            <a:ext cx="30358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Where he attained </a:t>
            </a:r>
            <a:r>
              <a:rPr lang="en-US" sz="1600" dirty="0" err="1"/>
              <a:t>Parinirvan</a:t>
            </a:r>
            <a:r>
              <a:rPr lang="en-US" sz="1600" dirty="0"/>
              <a:t>,</a:t>
            </a:r>
          </a:p>
          <a:p>
            <a:pPr algn="ctr"/>
            <a:r>
              <a:rPr lang="en-US" sz="1600" dirty="0"/>
              <a:t>‘</a:t>
            </a:r>
            <a:r>
              <a:rPr lang="en-US" sz="1600" dirty="0" err="1"/>
              <a:t>Mahaparinirvan</a:t>
            </a:r>
            <a:r>
              <a:rPr lang="en-US" sz="1600" dirty="0"/>
              <a:t> </a:t>
            </a:r>
            <a:r>
              <a:rPr lang="en-US" sz="1600" dirty="0" err="1"/>
              <a:t>Sthal</a:t>
            </a:r>
            <a:r>
              <a:rPr lang="en-US" sz="1600" dirty="0"/>
              <a:t>’ in Delhi 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794824" y="5724511"/>
            <a:ext cx="30358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His memorial</a:t>
            </a:r>
            <a:r>
              <a:rPr lang="en-US" sz="1600" dirty="0" smtClean="0"/>
              <a:t>, </a:t>
            </a:r>
          </a:p>
          <a:p>
            <a:pPr algn="ctr"/>
            <a:r>
              <a:rPr lang="en-US" sz="1600" dirty="0" smtClean="0"/>
              <a:t>‘</a:t>
            </a:r>
            <a:r>
              <a:rPr lang="en-US" sz="1600" dirty="0"/>
              <a:t>Chaitya </a:t>
            </a:r>
            <a:r>
              <a:rPr lang="en-US" sz="1600" dirty="0" err="1"/>
              <a:t>Bhoomi</a:t>
            </a:r>
            <a:r>
              <a:rPr lang="en-US" sz="1600" dirty="0"/>
              <a:t>’ in Mumbai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59864" y="3429000"/>
            <a:ext cx="5881816" cy="53961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853057" y="3418700"/>
            <a:ext cx="56749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solidFill>
                  <a:schemeClr val="bg1"/>
                </a:solidFill>
              </a:rPr>
              <a:t>Panchteerth</a:t>
            </a:r>
            <a:r>
              <a:rPr lang="en-US" sz="1600" b="1" dirty="0">
                <a:solidFill>
                  <a:schemeClr val="bg1"/>
                </a:solidFill>
              </a:rPr>
              <a:t>: Paying </a:t>
            </a:r>
            <a:r>
              <a:rPr lang="en-US" sz="1600" b="1" dirty="0" smtClean="0">
                <a:solidFill>
                  <a:schemeClr val="bg1"/>
                </a:solidFill>
              </a:rPr>
              <a:t>Tribute </a:t>
            </a:r>
            <a:r>
              <a:rPr lang="en-US" sz="1600" b="1" dirty="0">
                <a:solidFill>
                  <a:schemeClr val="bg1"/>
                </a:solidFill>
              </a:rPr>
              <a:t>to </a:t>
            </a:r>
            <a:r>
              <a:rPr lang="en-US" sz="1600" b="1" dirty="0" err="1">
                <a:solidFill>
                  <a:schemeClr val="bg1"/>
                </a:solidFill>
              </a:rPr>
              <a:t>Babasaheb</a:t>
            </a:r>
            <a:r>
              <a:rPr lang="en-US" sz="1600" b="1" dirty="0">
                <a:solidFill>
                  <a:schemeClr val="bg1"/>
                </a:solidFill>
              </a:rPr>
              <a:t> by Developing Places Associated with his Life</a:t>
            </a:r>
            <a:endParaRPr lang="en-IN" sz="1600" b="1" dirty="0">
              <a:solidFill>
                <a:schemeClr val="bg1"/>
              </a:solidFill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582896" y="138366"/>
            <a:ext cx="1399553" cy="338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545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over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2934" y="151106"/>
            <a:ext cx="1572548" cy="380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252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D5E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</a:t>
            </a:r>
            <a:endParaRPr lang="en-IN" dirty="0"/>
          </a:p>
        </p:txBody>
      </p:sp>
      <p:sp>
        <p:nvSpPr>
          <p:cNvPr id="5" name="Rectangle 4"/>
          <p:cNvSpPr/>
          <p:nvPr/>
        </p:nvSpPr>
        <p:spPr>
          <a:xfrm>
            <a:off x="204301" y="904875"/>
            <a:ext cx="11772900" cy="5724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Health insurance </a:t>
            </a:r>
          </a:p>
          <a:p>
            <a:pPr algn="ctr"/>
            <a:r>
              <a:rPr lang="en-IN" dirty="0"/>
              <a:t>cover of up to </a:t>
            </a:r>
          </a:p>
          <a:p>
            <a:pPr algn="ctr"/>
            <a:r>
              <a:rPr lang="en-IN" dirty="0"/>
              <a:t>₹ 5 </a:t>
            </a:r>
            <a:r>
              <a:rPr lang="en-IN" dirty="0" smtClean="0"/>
              <a:t>lakh/family/yea</a:t>
            </a:r>
            <a:endParaRPr lang="en-IN" dirty="0"/>
          </a:p>
        </p:txBody>
      </p:sp>
      <p:sp>
        <p:nvSpPr>
          <p:cNvPr id="6" name="Right Triangle 5"/>
          <p:cNvSpPr/>
          <p:nvPr/>
        </p:nvSpPr>
        <p:spPr>
          <a:xfrm rot="16200000">
            <a:off x="7522371" y="589189"/>
            <a:ext cx="323850" cy="32385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/>
          <p:cNvSpPr txBox="1"/>
          <p:nvPr/>
        </p:nvSpPr>
        <p:spPr>
          <a:xfrm>
            <a:off x="324931" y="169459"/>
            <a:ext cx="32310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HEALTHY INDIA </a:t>
            </a:r>
            <a:endParaRPr lang="en-IN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24931" y="998696"/>
            <a:ext cx="7115175" cy="1815882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IN" sz="4000" b="1" dirty="0" err="1">
                <a:solidFill>
                  <a:srgbClr val="CD5E11"/>
                </a:solidFill>
              </a:rPr>
              <a:t>Ayushman</a:t>
            </a:r>
            <a:r>
              <a:rPr lang="en-IN" sz="4000" b="1" dirty="0">
                <a:solidFill>
                  <a:srgbClr val="CD5E11"/>
                </a:solidFill>
              </a:rPr>
              <a:t> Bharat </a:t>
            </a:r>
          </a:p>
          <a:p>
            <a:r>
              <a:rPr lang="en-IN" sz="3600" dirty="0" smtClean="0">
                <a:solidFill>
                  <a:srgbClr val="CD5E11"/>
                </a:solidFill>
              </a:rPr>
              <a:t>PM </a:t>
            </a:r>
            <a:r>
              <a:rPr lang="en-IN" sz="3600" dirty="0">
                <a:solidFill>
                  <a:srgbClr val="CD5E11"/>
                </a:solidFill>
              </a:rPr>
              <a:t>Jan </a:t>
            </a:r>
            <a:r>
              <a:rPr lang="en-IN" sz="3600" dirty="0" err="1">
                <a:solidFill>
                  <a:srgbClr val="CD5E11"/>
                </a:solidFill>
              </a:rPr>
              <a:t>Arogya</a:t>
            </a:r>
            <a:r>
              <a:rPr lang="en-IN" sz="3600" dirty="0">
                <a:solidFill>
                  <a:srgbClr val="CD5E11"/>
                </a:solidFill>
              </a:rPr>
              <a:t> </a:t>
            </a:r>
            <a:r>
              <a:rPr lang="en-IN" sz="3600" dirty="0" err="1">
                <a:solidFill>
                  <a:srgbClr val="CD5E11"/>
                </a:solidFill>
              </a:rPr>
              <a:t>Yojana</a:t>
            </a:r>
            <a:r>
              <a:rPr lang="en-IN" sz="3600" dirty="0">
                <a:solidFill>
                  <a:srgbClr val="CD5E11"/>
                </a:solidFill>
              </a:rPr>
              <a:t> for Universal Health Coverage </a:t>
            </a:r>
            <a:endParaRPr lang="en-IN" sz="4000" dirty="0">
              <a:solidFill>
                <a:srgbClr val="CD5E1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35774" y="2814578"/>
            <a:ext cx="398073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000" dirty="0">
                <a:solidFill>
                  <a:srgbClr val="CD5E11"/>
                </a:solidFill>
              </a:rPr>
              <a:t>Launched on </a:t>
            </a:r>
            <a:r>
              <a:rPr lang="en-IN" sz="2000" dirty="0" smtClean="0">
                <a:solidFill>
                  <a:srgbClr val="CD5E11"/>
                </a:solidFill>
              </a:rPr>
              <a:t>23</a:t>
            </a:r>
            <a:r>
              <a:rPr lang="en-IN" sz="2000" baseline="30000" dirty="0" smtClean="0">
                <a:solidFill>
                  <a:srgbClr val="CD5E11"/>
                </a:solidFill>
              </a:rPr>
              <a:t>rd</a:t>
            </a:r>
            <a:r>
              <a:rPr lang="en-IN" sz="2000" dirty="0" smtClean="0">
                <a:solidFill>
                  <a:srgbClr val="CD5E11"/>
                </a:solidFill>
              </a:rPr>
              <a:t> September</a:t>
            </a:r>
            <a:r>
              <a:rPr lang="en-IN" sz="2000" dirty="0">
                <a:solidFill>
                  <a:srgbClr val="CD5E11"/>
                </a:solidFill>
              </a:rPr>
              <a:t>, 2018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6221" y="592175"/>
            <a:ext cx="4130980" cy="258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7700" y="3544126"/>
            <a:ext cx="1003494" cy="7843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5216" y="3612595"/>
            <a:ext cx="1135079" cy="7877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140" y="3624085"/>
            <a:ext cx="702009" cy="798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24930" y="4545092"/>
            <a:ext cx="23349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 smtClean="0"/>
              <a:t>Health</a:t>
            </a:r>
            <a:br>
              <a:rPr lang="en-IN" dirty="0" smtClean="0"/>
            </a:br>
            <a:r>
              <a:rPr lang="en-IN" dirty="0" smtClean="0"/>
              <a:t>insurance </a:t>
            </a:r>
            <a:endParaRPr lang="en-IN" dirty="0"/>
          </a:p>
          <a:p>
            <a:pPr algn="ctr"/>
            <a:r>
              <a:rPr lang="en-IN" dirty="0"/>
              <a:t>cover of up to </a:t>
            </a:r>
          </a:p>
          <a:p>
            <a:pPr algn="ctr"/>
            <a:r>
              <a:rPr lang="en-IN" b="1" dirty="0">
                <a:solidFill>
                  <a:srgbClr val="CD5E11"/>
                </a:solidFill>
                <a:latin typeface="Rupee Foradian" pitchFamily="34" charset="0"/>
              </a:rPr>
              <a:t>₹</a:t>
            </a:r>
            <a:r>
              <a:rPr lang="en-IN" b="1" dirty="0" smtClean="0">
                <a:solidFill>
                  <a:srgbClr val="CD5E11"/>
                </a:solidFill>
              </a:rPr>
              <a:t>5 lakh/family/year</a:t>
            </a:r>
            <a:endParaRPr lang="en-IN" b="1" dirty="0">
              <a:solidFill>
                <a:srgbClr val="CD5E1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7846221" y="3468825"/>
            <a:ext cx="3885858" cy="2653392"/>
          </a:xfrm>
          <a:prstGeom prst="rect">
            <a:avLst/>
          </a:prstGeom>
          <a:solidFill>
            <a:srgbClr val="CD5E11"/>
          </a:solidFill>
          <a:ln>
            <a:solidFill>
              <a:srgbClr val="CD5E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CD5E1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017327" y="4755180"/>
            <a:ext cx="3526972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b="1" dirty="0" smtClean="0">
                <a:solidFill>
                  <a:schemeClr val="bg1"/>
                </a:solidFill>
              </a:rPr>
              <a:t>Over 41.45 lakh beneficiary e-cards </a:t>
            </a:r>
            <a:r>
              <a:rPr lang="en-IN" b="1" dirty="0" smtClean="0">
                <a:solidFill>
                  <a:schemeClr val="bg1"/>
                </a:solidFill>
              </a:rPr>
              <a:t>generated and over </a:t>
            </a:r>
            <a:r>
              <a:rPr lang="en-IN" sz="2000" b="1" dirty="0" smtClean="0">
                <a:solidFill>
                  <a:schemeClr val="bg1"/>
                </a:solidFill>
              </a:rPr>
              <a:t>6.95 lakh persons have been treated </a:t>
            </a:r>
            <a:r>
              <a:rPr lang="en-IN" b="1" dirty="0" smtClean="0">
                <a:solidFill>
                  <a:schemeClr val="bg1"/>
                </a:solidFill>
              </a:rPr>
              <a:t>since the launch</a:t>
            </a:r>
            <a:endParaRPr lang="en-IN" sz="1200" b="1" dirty="0">
              <a:solidFill>
                <a:schemeClr val="bg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960176" y="3584928"/>
            <a:ext cx="3649438" cy="10327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3807" y="3690469"/>
            <a:ext cx="855807" cy="8067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2715025" y="4518198"/>
            <a:ext cx="23349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 smtClean="0"/>
              <a:t>Covers</a:t>
            </a:r>
            <a:br>
              <a:rPr lang="en-IN" dirty="0" smtClean="0"/>
            </a:br>
            <a:r>
              <a:rPr lang="en-IN" b="1" dirty="0" smtClean="0">
                <a:solidFill>
                  <a:srgbClr val="CD5E11"/>
                </a:solidFill>
              </a:rPr>
              <a:t>secondary </a:t>
            </a:r>
            <a:endParaRPr lang="en-IN" b="1" dirty="0">
              <a:solidFill>
                <a:srgbClr val="CD5E11"/>
              </a:solidFill>
            </a:endParaRPr>
          </a:p>
          <a:p>
            <a:pPr algn="ctr"/>
            <a:r>
              <a:rPr lang="en-IN" b="1" dirty="0">
                <a:solidFill>
                  <a:srgbClr val="CD5E11"/>
                </a:solidFill>
              </a:rPr>
              <a:t>and tertiary care </a:t>
            </a:r>
            <a:r>
              <a:rPr lang="en-IN" dirty="0" smtClean="0"/>
              <a:t>hospitalisation</a:t>
            </a:r>
            <a:endParaRPr lang="en-IN" dirty="0"/>
          </a:p>
        </p:txBody>
      </p:sp>
      <p:sp>
        <p:nvSpPr>
          <p:cNvPr id="19" name="TextBox 18"/>
          <p:cNvSpPr txBox="1"/>
          <p:nvPr/>
        </p:nvSpPr>
        <p:spPr>
          <a:xfrm>
            <a:off x="5187386" y="4464410"/>
            <a:ext cx="233498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rgbClr val="CD5E11"/>
                </a:solidFill>
              </a:rPr>
              <a:t>Providing </a:t>
            </a:r>
            <a:r>
              <a:rPr lang="en-IN" b="1" dirty="0" smtClean="0">
                <a:solidFill>
                  <a:srgbClr val="CD5E11"/>
                </a:solidFill>
              </a:rPr>
              <a:t>free </a:t>
            </a:r>
            <a:r>
              <a:rPr lang="en-IN" b="1" dirty="0">
                <a:solidFill>
                  <a:srgbClr val="CD5E11"/>
                </a:solidFill>
              </a:rPr>
              <a:t>treatment </a:t>
            </a:r>
            <a:r>
              <a:rPr lang="en-IN" dirty="0"/>
              <a:t>in any public </a:t>
            </a:r>
            <a:r>
              <a:rPr lang="en-IN" dirty="0" smtClean="0"/>
              <a:t>or over 16,000 </a:t>
            </a:r>
            <a:r>
              <a:rPr lang="en-IN" dirty="0"/>
              <a:t>empanelled private hospitals across the country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789150" y="6278336"/>
            <a:ext cx="1942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N" sz="1200" b="1" dirty="0" smtClean="0">
                <a:solidFill>
                  <a:srgbClr val="CD5E11"/>
                </a:solidFill>
              </a:rPr>
              <a:t>As on 1</a:t>
            </a:r>
            <a:r>
              <a:rPr lang="en-IN" sz="1200" b="1" baseline="30000" dirty="0" smtClean="0">
                <a:solidFill>
                  <a:srgbClr val="CD5E11"/>
                </a:solidFill>
              </a:rPr>
              <a:t>st</a:t>
            </a:r>
            <a:r>
              <a:rPr lang="en-IN" sz="1200" b="1" dirty="0" smtClean="0">
                <a:solidFill>
                  <a:srgbClr val="CD5E11"/>
                </a:solidFill>
              </a:rPr>
              <a:t> January 2019</a:t>
            </a:r>
            <a:r>
              <a:rPr lang="en-IN" sz="1200" dirty="0" smtClean="0"/>
              <a:t> </a:t>
            </a:r>
            <a:endParaRPr lang="en-IN" sz="1200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82896" y="138366"/>
            <a:ext cx="1399553" cy="338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944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D5E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</a:t>
            </a:r>
            <a:endParaRPr lang="en-IN" dirty="0"/>
          </a:p>
        </p:txBody>
      </p:sp>
      <p:sp>
        <p:nvSpPr>
          <p:cNvPr id="5" name="Rectangle 4"/>
          <p:cNvSpPr/>
          <p:nvPr/>
        </p:nvSpPr>
        <p:spPr>
          <a:xfrm>
            <a:off x="204301" y="904875"/>
            <a:ext cx="11772900" cy="5724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Health insurance </a:t>
            </a:r>
          </a:p>
          <a:p>
            <a:pPr algn="ctr"/>
            <a:r>
              <a:rPr lang="en-IN" dirty="0"/>
              <a:t>cover of up to </a:t>
            </a:r>
          </a:p>
          <a:p>
            <a:pPr algn="ctr"/>
            <a:r>
              <a:rPr lang="en-IN" dirty="0"/>
              <a:t>₹ 5 </a:t>
            </a:r>
            <a:r>
              <a:rPr lang="en-IN" dirty="0" smtClean="0"/>
              <a:t>lakh/family/yea</a:t>
            </a:r>
            <a:endParaRPr lang="en-IN" dirty="0"/>
          </a:p>
        </p:txBody>
      </p:sp>
      <p:sp>
        <p:nvSpPr>
          <p:cNvPr id="6" name="Right Triangle 5"/>
          <p:cNvSpPr/>
          <p:nvPr/>
        </p:nvSpPr>
        <p:spPr>
          <a:xfrm rot="16200000">
            <a:off x="7522371" y="589189"/>
            <a:ext cx="323850" cy="32385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/>
          <p:cNvSpPr txBox="1"/>
          <p:nvPr/>
        </p:nvSpPr>
        <p:spPr>
          <a:xfrm>
            <a:off x="324931" y="169459"/>
            <a:ext cx="32310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HEALTHY INDIA </a:t>
            </a:r>
            <a:endParaRPr lang="en-IN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24931" y="998696"/>
            <a:ext cx="7115175" cy="132343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IN" sz="4000" b="1" dirty="0">
                <a:solidFill>
                  <a:srgbClr val="CD5E11"/>
                </a:solidFill>
              </a:rPr>
              <a:t>Ensuring Good Health of </a:t>
            </a:r>
          </a:p>
          <a:p>
            <a:r>
              <a:rPr lang="en-IN" sz="4000" b="1" dirty="0">
                <a:solidFill>
                  <a:srgbClr val="CD5E11"/>
                </a:solidFill>
              </a:rPr>
              <a:t>Mother &amp; Child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06419" y="3681333"/>
            <a:ext cx="2334985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More </a:t>
            </a:r>
            <a:r>
              <a:rPr lang="en-IN" dirty="0" smtClean="0"/>
              <a:t>than</a:t>
            </a:r>
          </a:p>
          <a:p>
            <a:r>
              <a:rPr lang="en-IN" sz="4000" b="1" dirty="0" smtClean="0">
                <a:solidFill>
                  <a:srgbClr val="CD5E11"/>
                </a:solidFill>
              </a:rPr>
              <a:t>1.6 </a:t>
            </a:r>
            <a:r>
              <a:rPr lang="en-IN" sz="4000" b="1" dirty="0">
                <a:solidFill>
                  <a:srgbClr val="CD5E11"/>
                </a:solidFill>
              </a:rPr>
              <a:t>C</a:t>
            </a:r>
            <a:r>
              <a:rPr lang="en-IN" sz="4000" b="1" dirty="0" smtClean="0">
                <a:solidFill>
                  <a:srgbClr val="CD5E11"/>
                </a:solidFill>
              </a:rPr>
              <a:t>r</a:t>
            </a:r>
          </a:p>
          <a:p>
            <a:r>
              <a:rPr lang="en-IN" dirty="0" smtClean="0"/>
              <a:t>Antenatal</a:t>
            </a:r>
            <a:br>
              <a:rPr lang="en-IN" dirty="0" smtClean="0"/>
            </a:br>
            <a:r>
              <a:rPr lang="en-IN" dirty="0" smtClean="0"/>
              <a:t>check-ups</a:t>
            </a:r>
            <a:endParaRPr lang="en-IN" dirty="0"/>
          </a:p>
          <a:p>
            <a:r>
              <a:rPr lang="en-IN" dirty="0"/>
              <a:t>conducted at over</a:t>
            </a:r>
          </a:p>
          <a:p>
            <a:r>
              <a:rPr lang="en-IN" dirty="0" smtClean="0"/>
              <a:t>13,161 </a:t>
            </a:r>
            <a:r>
              <a:rPr lang="en-IN" dirty="0"/>
              <a:t>health facilities</a:t>
            </a:r>
          </a:p>
          <a:p>
            <a:endParaRPr lang="en-IN" b="1" dirty="0">
              <a:solidFill>
                <a:srgbClr val="CD5E1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789150" y="6278336"/>
            <a:ext cx="1942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N" sz="1200" b="1" dirty="0">
                <a:solidFill>
                  <a:srgbClr val="CD5E11"/>
                </a:solidFill>
              </a:rPr>
              <a:t>As on 1</a:t>
            </a:r>
            <a:r>
              <a:rPr lang="en-IN" sz="1200" b="1" baseline="30000" dirty="0">
                <a:solidFill>
                  <a:srgbClr val="CD5E11"/>
                </a:solidFill>
              </a:rPr>
              <a:t>st</a:t>
            </a:r>
            <a:r>
              <a:rPr lang="en-IN" sz="1200" b="1" dirty="0">
                <a:solidFill>
                  <a:srgbClr val="CD5E11"/>
                </a:solidFill>
              </a:rPr>
              <a:t> January 2019</a:t>
            </a:r>
            <a:r>
              <a:rPr lang="en-IN" sz="1200" dirty="0"/>
              <a:t> 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6220" y="592175"/>
            <a:ext cx="4130980" cy="258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9247353" y="3608365"/>
            <a:ext cx="301261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Nearly</a:t>
            </a:r>
          </a:p>
          <a:p>
            <a:r>
              <a:rPr lang="en-IN" sz="4000" b="1" dirty="0" smtClean="0">
                <a:solidFill>
                  <a:srgbClr val="CD5E11"/>
                </a:solidFill>
              </a:rPr>
              <a:t>8 lakh</a:t>
            </a:r>
          </a:p>
          <a:p>
            <a:r>
              <a:rPr lang="en-IN" dirty="0"/>
              <a:t>high </a:t>
            </a:r>
            <a:r>
              <a:rPr lang="en-IN" dirty="0" smtClean="0"/>
              <a:t>risk</a:t>
            </a:r>
            <a:br>
              <a:rPr lang="en-IN" dirty="0" smtClean="0"/>
            </a:br>
            <a:r>
              <a:rPr lang="en-IN" dirty="0" smtClean="0"/>
              <a:t>pregnancies</a:t>
            </a:r>
            <a:br>
              <a:rPr lang="en-IN" dirty="0" smtClean="0"/>
            </a:br>
            <a:r>
              <a:rPr lang="en-IN" dirty="0" smtClean="0"/>
              <a:t>identified</a:t>
            </a:r>
            <a:endParaRPr lang="en-IN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7280" y="3592223"/>
            <a:ext cx="728173" cy="1809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0679" y="4694167"/>
            <a:ext cx="1250055" cy="12500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6383732" y="3625614"/>
            <a:ext cx="2020483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More than</a:t>
            </a:r>
          </a:p>
          <a:p>
            <a:r>
              <a:rPr lang="en-IN" sz="4000" b="1" dirty="0" smtClean="0">
                <a:solidFill>
                  <a:srgbClr val="CD5E11"/>
                </a:solidFill>
              </a:rPr>
              <a:t>50 lakh</a:t>
            </a:r>
          </a:p>
          <a:p>
            <a:r>
              <a:rPr lang="en-IN" dirty="0" smtClean="0"/>
              <a:t>pregnant women</a:t>
            </a:r>
          </a:p>
          <a:p>
            <a:r>
              <a:rPr lang="en-IN" dirty="0"/>
              <a:t>t</a:t>
            </a:r>
            <a:r>
              <a:rPr lang="en-IN" dirty="0" smtClean="0"/>
              <a:t>o benefit</a:t>
            </a:r>
            <a:br>
              <a:rPr lang="en-IN" dirty="0" smtClean="0"/>
            </a:br>
            <a:r>
              <a:rPr lang="en-IN" dirty="0" smtClean="0"/>
              <a:t>every year</a:t>
            </a:r>
          </a:p>
          <a:p>
            <a:r>
              <a:rPr lang="en-IN" dirty="0" smtClean="0"/>
              <a:t>with cash</a:t>
            </a:r>
            <a:br>
              <a:rPr lang="en-IN" dirty="0" smtClean="0"/>
            </a:br>
            <a:r>
              <a:rPr lang="en-IN" dirty="0" smtClean="0"/>
              <a:t>incentives of</a:t>
            </a:r>
          </a:p>
          <a:p>
            <a:r>
              <a:rPr lang="en-IN" dirty="0" smtClean="0"/>
              <a:t>₹ 6,000</a:t>
            </a:r>
            <a:endParaRPr lang="en-IN" b="1" dirty="0">
              <a:solidFill>
                <a:srgbClr val="CD5E11"/>
              </a:solidFill>
            </a:endParaRPr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037" y="3746758"/>
            <a:ext cx="1345319" cy="9490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3371753" y="3663627"/>
            <a:ext cx="218948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 smtClean="0">
                <a:solidFill>
                  <a:srgbClr val="CD5E11"/>
                </a:solidFill>
              </a:rPr>
              <a:t>86.8</a:t>
            </a:r>
            <a:br>
              <a:rPr lang="en-IN" sz="3200" b="1" dirty="0" smtClean="0">
                <a:solidFill>
                  <a:srgbClr val="CD5E11"/>
                </a:solidFill>
              </a:rPr>
            </a:br>
            <a:r>
              <a:rPr lang="en-IN" sz="3200" b="1" dirty="0" smtClean="0">
                <a:solidFill>
                  <a:srgbClr val="CD5E11"/>
                </a:solidFill>
              </a:rPr>
              <a:t>lakh</a:t>
            </a:r>
          </a:p>
          <a:p>
            <a:r>
              <a:rPr lang="en-IN" dirty="0" smtClean="0"/>
              <a:t>pregnant </a:t>
            </a:r>
            <a:r>
              <a:rPr lang="en-IN" dirty="0"/>
              <a:t>women</a:t>
            </a:r>
          </a:p>
          <a:p>
            <a:r>
              <a:rPr lang="en-IN" dirty="0"/>
              <a:t>immunized </a:t>
            </a:r>
          </a:p>
        </p:txBody>
      </p:sp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8820" y="3995201"/>
            <a:ext cx="912941" cy="11226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3" name="Straight Connector 12"/>
          <p:cNvCxnSpPr/>
          <p:nvPr/>
        </p:nvCxnSpPr>
        <p:spPr>
          <a:xfrm>
            <a:off x="3125585" y="3625614"/>
            <a:ext cx="0" cy="264687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6129344" y="3620067"/>
            <a:ext cx="0" cy="264687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8916965" y="3647772"/>
            <a:ext cx="0" cy="264687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82896" y="138366"/>
            <a:ext cx="1399553" cy="338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04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D5E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</a:t>
            </a:r>
            <a:endParaRPr lang="en-IN" dirty="0"/>
          </a:p>
        </p:txBody>
      </p:sp>
      <p:sp>
        <p:nvSpPr>
          <p:cNvPr id="5" name="Rectangle 4"/>
          <p:cNvSpPr/>
          <p:nvPr/>
        </p:nvSpPr>
        <p:spPr>
          <a:xfrm>
            <a:off x="204301" y="907387"/>
            <a:ext cx="11772900" cy="5724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Health insurance </a:t>
            </a:r>
          </a:p>
          <a:p>
            <a:pPr algn="ctr"/>
            <a:r>
              <a:rPr lang="en-IN" dirty="0"/>
              <a:t>cover of up to </a:t>
            </a:r>
          </a:p>
          <a:p>
            <a:pPr algn="ctr"/>
            <a:r>
              <a:rPr lang="en-IN" dirty="0"/>
              <a:t>₹ 5 </a:t>
            </a:r>
            <a:r>
              <a:rPr lang="en-IN" dirty="0" smtClean="0"/>
              <a:t>lakh/family/yea</a:t>
            </a:r>
            <a:endParaRPr lang="en-IN" dirty="0"/>
          </a:p>
        </p:txBody>
      </p:sp>
      <p:sp>
        <p:nvSpPr>
          <p:cNvPr id="6" name="Right Triangle 5"/>
          <p:cNvSpPr/>
          <p:nvPr/>
        </p:nvSpPr>
        <p:spPr>
          <a:xfrm rot="16200000">
            <a:off x="7522371" y="589189"/>
            <a:ext cx="323850" cy="32385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/>
          <p:cNvSpPr txBox="1"/>
          <p:nvPr/>
        </p:nvSpPr>
        <p:spPr>
          <a:xfrm>
            <a:off x="324931" y="169459"/>
            <a:ext cx="32310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HEALTHY INDIA </a:t>
            </a:r>
            <a:endParaRPr lang="en-IN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24931" y="998696"/>
            <a:ext cx="7115175" cy="132343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IN" sz="4000" b="1" dirty="0">
                <a:solidFill>
                  <a:srgbClr val="CD5E11"/>
                </a:solidFill>
              </a:rPr>
              <a:t>POSHAN </a:t>
            </a:r>
            <a:r>
              <a:rPr lang="en-IN" sz="4000" b="1" dirty="0" err="1">
                <a:solidFill>
                  <a:srgbClr val="CD5E11"/>
                </a:solidFill>
              </a:rPr>
              <a:t>Abhiyaan</a:t>
            </a:r>
            <a:r>
              <a:rPr lang="en-IN" sz="4000" b="1" dirty="0">
                <a:solidFill>
                  <a:srgbClr val="CD5E11"/>
                </a:solidFill>
              </a:rPr>
              <a:t> to </a:t>
            </a:r>
            <a:r>
              <a:rPr lang="en-IN" sz="4000" b="1" dirty="0" smtClean="0">
                <a:solidFill>
                  <a:srgbClr val="CD5E11"/>
                </a:solidFill>
              </a:rPr>
              <a:t>Ensure</a:t>
            </a:r>
          </a:p>
          <a:p>
            <a:r>
              <a:rPr lang="en-IN" sz="4000" b="1" dirty="0" smtClean="0">
                <a:solidFill>
                  <a:srgbClr val="CD5E11"/>
                </a:solidFill>
              </a:rPr>
              <a:t>Proper </a:t>
            </a:r>
            <a:r>
              <a:rPr lang="en-IN" sz="4000" b="1" dirty="0">
                <a:solidFill>
                  <a:srgbClr val="CD5E11"/>
                </a:solidFill>
              </a:rPr>
              <a:t>Nutrition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789150" y="6278336"/>
            <a:ext cx="1942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N" sz="1200" b="1" dirty="0">
                <a:solidFill>
                  <a:srgbClr val="CD5E11"/>
                </a:solidFill>
              </a:rPr>
              <a:t>As on 1</a:t>
            </a:r>
            <a:r>
              <a:rPr lang="en-IN" sz="1200" b="1" baseline="30000" dirty="0">
                <a:solidFill>
                  <a:srgbClr val="CD5E11"/>
                </a:solidFill>
              </a:rPr>
              <a:t>st</a:t>
            </a:r>
            <a:r>
              <a:rPr lang="en-IN" sz="1200" b="1" dirty="0">
                <a:solidFill>
                  <a:srgbClr val="CD5E11"/>
                </a:solidFill>
              </a:rPr>
              <a:t> January 2019</a:t>
            </a:r>
            <a:r>
              <a:rPr lang="en-IN" sz="1200" dirty="0"/>
              <a:t> 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6220" y="592175"/>
            <a:ext cx="4130980" cy="258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301" y="2400780"/>
            <a:ext cx="4198083" cy="42286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4760318" y="3614409"/>
            <a:ext cx="58279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b="1" dirty="0">
                <a:solidFill>
                  <a:srgbClr val="CD5E11"/>
                </a:solidFill>
              </a:rPr>
              <a:t>First of its kind initiative </a:t>
            </a:r>
            <a:r>
              <a:rPr lang="en-IN" sz="2400" dirty="0"/>
              <a:t>launched to tackle Malnutrition through </a:t>
            </a:r>
            <a:r>
              <a:rPr lang="en-IN" sz="2400" b="1" dirty="0">
                <a:solidFill>
                  <a:srgbClr val="CD5E11"/>
                </a:solidFill>
              </a:rPr>
              <a:t>multi-modal </a:t>
            </a:r>
            <a:endParaRPr lang="en-IN" sz="2400" b="1" dirty="0" smtClean="0">
              <a:solidFill>
                <a:srgbClr val="CD5E11"/>
              </a:solidFill>
            </a:endParaRPr>
          </a:p>
          <a:p>
            <a:pPr algn="ctr"/>
            <a:r>
              <a:rPr lang="en-IN" sz="2400" b="1" dirty="0" smtClean="0">
                <a:solidFill>
                  <a:srgbClr val="CD5E11"/>
                </a:solidFill>
              </a:rPr>
              <a:t>interventions</a:t>
            </a:r>
            <a:endParaRPr lang="en-IN" sz="2400" b="1" dirty="0">
              <a:solidFill>
                <a:srgbClr val="CD5E1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741155" y="5096829"/>
            <a:ext cx="58663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/>
              <a:t>Target to reduce Malnutrition through </a:t>
            </a:r>
            <a:endParaRPr lang="en-IN" sz="2400" dirty="0" smtClean="0"/>
          </a:p>
          <a:p>
            <a:pPr algn="ctr"/>
            <a:r>
              <a:rPr lang="en-IN" sz="2400" dirty="0" smtClean="0"/>
              <a:t>Convergence, </a:t>
            </a:r>
            <a:r>
              <a:rPr lang="en-IN" sz="2400" b="1" dirty="0" smtClean="0">
                <a:solidFill>
                  <a:srgbClr val="CD5E11"/>
                </a:solidFill>
              </a:rPr>
              <a:t>Use of Technology &amp; a </a:t>
            </a:r>
          </a:p>
          <a:p>
            <a:pPr algn="ctr"/>
            <a:r>
              <a:rPr lang="en-IN" sz="2400" b="1" dirty="0" smtClean="0">
                <a:solidFill>
                  <a:srgbClr val="CD5E11"/>
                </a:solidFill>
              </a:rPr>
              <a:t>Targeted approach</a:t>
            </a:r>
            <a:endParaRPr lang="en-IN" sz="2400" b="1" dirty="0">
              <a:solidFill>
                <a:srgbClr val="CD5E1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751134" y="3566357"/>
            <a:ext cx="5866323" cy="124463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7" name="Rectangle 26"/>
          <p:cNvSpPr/>
          <p:nvPr/>
        </p:nvSpPr>
        <p:spPr>
          <a:xfrm>
            <a:off x="4751134" y="5072425"/>
            <a:ext cx="5866323" cy="119841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6335" y="1906952"/>
            <a:ext cx="991645" cy="156838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82896" y="138366"/>
            <a:ext cx="1399553" cy="338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026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D5E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</a:t>
            </a:r>
            <a:endParaRPr lang="en-IN" dirty="0"/>
          </a:p>
        </p:txBody>
      </p:sp>
      <p:sp>
        <p:nvSpPr>
          <p:cNvPr id="5" name="Rectangle 4"/>
          <p:cNvSpPr/>
          <p:nvPr/>
        </p:nvSpPr>
        <p:spPr>
          <a:xfrm>
            <a:off x="204301" y="904875"/>
            <a:ext cx="11772900" cy="5724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Health insurance </a:t>
            </a:r>
          </a:p>
          <a:p>
            <a:pPr algn="ctr"/>
            <a:r>
              <a:rPr lang="en-IN" dirty="0"/>
              <a:t>cover of up to </a:t>
            </a:r>
          </a:p>
          <a:p>
            <a:pPr algn="ctr"/>
            <a:r>
              <a:rPr lang="en-IN" dirty="0"/>
              <a:t>₹ 5 </a:t>
            </a:r>
            <a:r>
              <a:rPr lang="en-IN" dirty="0" smtClean="0"/>
              <a:t>lakh/family/yea</a:t>
            </a:r>
            <a:endParaRPr lang="en-IN" dirty="0"/>
          </a:p>
        </p:txBody>
      </p:sp>
      <p:sp>
        <p:nvSpPr>
          <p:cNvPr id="6" name="Right Triangle 5"/>
          <p:cNvSpPr/>
          <p:nvPr/>
        </p:nvSpPr>
        <p:spPr>
          <a:xfrm rot="16200000">
            <a:off x="7522371" y="589189"/>
            <a:ext cx="323850" cy="32385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/>
          <p:cNvSpPr txBox="1"/>
          <p:nvPr/>
        </p:nvSpPr>
        <p:spPr>
          <a:xfrm>
            <a:off x="324931" y="169459"/>
            <a:ext cx="32310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HEALTHY INDIA </a:t>
            </a:r>
            <a:endParaRPr lang="en-IN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24931" y="998696"/>
            <a:ext cx="7115175" cy="132343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IN" sz="4000" b="1" dirty="0">
                <a:solidFill>
                  <a:srgbClr val="CD5E11"/>
                </a:solidFill>
              </a:rPr>
              <a:t>Ensuring Affordable &amp; </a:t>
            </a:r>
            <a:r>
              <a:rPr lang="en-IN" sz="4000" b="1" dirty="0" smtClean="0">
                <a:solidFill>
                  <a:srgbClr val="CD5E11"/>
                </a:solidFill>
              </a:rPr>
              <a:t>Quality </a:t>
            </a:r>
            <a:r>
              <a:rPr lang="en-IN" sz="4000" b="1" dirty="0">
                <a:solidFill>
                  <a:srgbClr val="CD5E11"/>
                </a:solidFill>
              </a:rPr>
              <a:t>Healthcare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789150" y="6278336"/>
            <a:ext cx="1942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N" sz="1200" b="1" dirty="0">
                <a:solidFill>
                  <a:srgbClr val="CD5E11"/>
                </a:solidFill>
              </a:rPr>
              <a:t>As on 1</a:t>
            </a:r>
            <a:r>
              <a:rPr lang="en-IN" sz="1200" b="1" baseline="30000" dirty="0">
                <a:solidFill>
                  <a:srgbClr val="CD5E11"/>
                </a:solidFill>
              </a:rPr>
              <a:t>st</a:t>
            </a:r>
            <a:r>
              <a:rPr lang="en-IN" sz="1200" b="1" dirty="0">
                <a:solidFill>
                  <a:srgbClr val="CD5E11"/>
                </a:solidFill>
              </a:rPr>
              <a:t> January 2019</a:t>
            </a:r>
            <a:r>
              <a:rPr lang="en-IN" sz="1200" dirty="0"/>
              <a:t> 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950616" y="2738048"/>
            <a:ext cx="491784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/>
              <a:t>1084 essential medicines brought </a:t>
            </a:r>
            <a:r>
              <a:rPr lang="en-IN" sz="2000" dirty="0" smtClean="0"/>
              <a:t>under</a:t>
            </a:r>
            <a:br>
              <a:rPr lang="en-IN" sz="2000" dirty="0" smtClean="0"/>
            </a:br>
            <a:r>
              <a:rPr lang="en-IN" sz="2000" dirty="0" smtClean="0"/>
              <a:t>Price </a:t>
            </a:r>
            <a:r>
              <a:rPr lang="en-IN" sz="2000" dirty="0"/>
              <a:t>Control regime giving </a:t>
            </a:r>
            <a:r>
              <a:rPr lang="en-IN" sz="2000" dirty="0" smtClean="0"/>
              <a:t>consumer</a:t>
            </a:r>
            <a:br>
              <a:rPr lang="en-IN" sz="2000" dirty="0" smtClean="0"/>
            </a:br>
            <a:r>
              <a:rPr lang="en-IN" sz="2000" b="1" dirty="0" smtClean="0">
                <a:solidFill>
                  <a:srgbClr val="CD5E11"/>
                </a:solidFill>
              </a:rPr>
              <a:t>total </a:t>
            </a:r>
            <a:r>
              <a:rPr lang="en-IN" sz="2000" b="1" dirty="0">
                <a:solidFill>
                  <a:srgbClr val="CD5E11"/>
                </a:solidFill>
              </a:rPr>
              <a:t>benefit of more than </a:t>
            </a:r>
            <a:r>
              <a:rPr lang="en-IN" sz="2000" b="1" dirty="0" smtClean="0">
                <a:solidFill>
                  <a:srgbClr val="CD5E11"/>
                </a:solidFill>
              </a:rPr>
              <a:t>₹15,000 crore</a:t>
            </a:r>
            <a:endParaRPr lang="en-IN" sz="2000" b="1" dirty="0">
              <a:solidFill>
                <a:srgbClr val="CD5E1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891422" y="4015029"/>
            <a:ext cx="526241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/>
              <a:t>Affordable medicines with PM </a:t>
            </a:r>
            <a:r>
              <a:rPr lang="en-IN" sz="2000" dirty="0" err="1" smtClean="0"/>
              <a:t>Bhartiya</a:t>
            </a:r>
            <a:endParaRPr lang="en-IN" sz="2000" dirty="0" smtClean="0"/>
          </a:p>
          <a:p>
            <a:r>
              <a:rPr lang="en-IN" sz="2000" dirty="0" err="1" smtClean="0"/>
              <a:t>Janaushadhi</a:t>
            </a:r>
            <a:r>
              <a:rPr lang="en-IN" sz="2000" dirty="0" smtClean="0"/>
              <a:t> </a:t>
            </a:r>
            <a:r>
              <a:rPr lang="en-IN" sz="2000" dirty="0" err="1"/>
              <a:t>Kendras</a:t>
            </a:r>
            <a:r>
              <a:rPr lang="en-IN" sz="2000" dirty="0"/>
              <a:t>. More </a:t>
            </a:r>
            <a:r>
              <a:rPr lang="en-IN" sz="2000" dirty="0" smtClean="0"/>
              <a:t>than </a:t>
            </a:r>
            <a:r>
              <a:rPr lang="en-IN" sz="2000" b="1" dirty="0" smtClean="0">
                <a:solidFill>
                  <a:srgbClr val="CD5E11"/>
                </a:solidFill>
              </a:rPr>
              <a:t>4,635 </a:t>
            </a:r>
            <a:r>
              <a:rPr lang="en-IN" sz="2000" b="1" dirty="0">
                <a:solidFill>
                  <a:srgbClr val="CD5E11"/>
                </a:solidFill>
              </a:rPr>
              <a:t>stores, resulting </a:t>
            </a:r>
            <a:r>
              <a:rPr lang="en-IN" sz="2000" b="1" dirty="0" smtClean="0">
                <a:solidFill>
                  <a:srgbClr val="CD5E11"/>
                </a:solidFill>
              </a:rPr>
              <a:t>in savings </a:t>
            </a:r>
            <a:r>
              <a:rPr lang="en-IN" sz="2000" b="1" dirty="0">
                <a:solidFill>
                  <a:srgbClr val="CD5E11"/>
                </a:solidFill>
              </a:rPr>
              <a:t>of over 50%-90%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6221" y="592175"/>
            <a:ext cx="4130980" cy="258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158" y="3991372"/>
            <a:ext cx="1064125" cy="9569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319" y="5370638"/>
            <a:ext cx="1065963" cy="6916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320" y="2830298"/>
            <a:ext cx="1068173" cy="738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1878536" y="5427347"/>
            <a:ext cx="58670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/>
              <a:t>AMRIT pharmacies provide drugs for cancer and</a:t>
            </a:r>
          </a:p>
          <a:p>
            <a:r>
              <a:rPr lang="en-IN" sz="2000" dirty="0"/>
              <a:t>cardiovascular diseases at </a:t>
            </a:r>
            <a:r>
              <a:rPr lang="en-IN" sz="2000" b="1" dirty="0">
                <a:solidFill>
                  <a:srgbClr val="CD5E11"/>
                </a:solidFill>
              </a:rPr>
              <a:t>a discount of 60% to 90% </a:t>
            </a:r>
          </a:p>
        </p:txBody>
      </p:sp>
      <p:pic>
        <p:nvPicPr>
          <p:cNvPr id="4105" name="Picture 9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3001" y="3476146"/>
            <a:ext cx="1087438" cy="2332038"/>
          </a:xfrm>
          <a:prstGeom prst="rect">
            <a:avLst/>
          </a:prstGeom>
          <a:solidFill>
            <a:srgbClr val="CD5E11"/>
          </a:solidFill>
          <a:ln>
            <a:noFill/>
          </a:ln>
          <a:effectLst/>
        </p:spPr>
      </p:pic>
      <p:sp>
        <p:nvSpPr>
          <p:cNvPr id="2" name="Rectangle 1"/>
          <p:cNvSpPr/>
          <p:nvPr/>
        </p:nvSpPr>
        <p:spPr>
          <a:xfrm>
            <a:off x="7846222" y="4827493"/>
            <a:ext cx="2444286" cy="1338221"/>
          </a:xfrm>
          <a:prstGeom prst="rect">
            <a:avLst/>
          </a:prstGeom>
          <a:solidFill>
            <a:srgbClr val="CD5E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Rectangle 24"/>
          <p:cNvSpPr/>
          <p:nvPr/>
        </p:nvSpPr>
        <p:spPr>
          <a:xfrm>
            <a:off x="7846221" y="3425422"/>
            <a:ext cx="2431402" cy="1333821"/>
          </a:xfrm>
          <a:prstGeom prst="rect">
            <a:avLst/>
          </a:prstGeom>
          <a:solidFill>
            <a:srgbClr val="CD5E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2"/>
          <p:cNvSpPr txBox="1"/>
          <p:nvPr/>
        </p:nvSpPr>
        <p:spPr>
          <a:xfrm>
            <a:off x="7930514" y="3502026"/>
            <a:ext cx="22529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chemeClr val="bg1"/>
                </a:solidFill>
              </a:rPr>
              <a:t>Price of Cardiac Stents reduced by </a:t>
            </a:r>
            <a:r>
              <a:rPr lang="en-IN" sz="2400" b="1" dirty="0" smtClean="0">
                <a:solidFill>
                  <a:schemeClr val="bg1"/>
                </a:solidFill>
              </a:rPr>
              <a:t>85%</a:t>
            </a:r>
            <a:endParaRPr lang="en-IN" sz="2400" b="1" dirty="0">
              <a:solidFill>
                <a:schemeClr val="bg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945191" y="4876188"/>
            <a:ext cx="22646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chemeClr val="bg1"/>
                </a:solidFill>
              </a:rPr>
              <a:t>Price of Knee </a:t>
            </a:r>
            <a:r>
              <a:rPr lang="en-IN" sz="2400" b="1" dirty="0" smtClean="0">
                <a:solidFill>
                  <a:schemeClr val="bg1"/>
                </a:solidFill>
              </a:rPr>
              <a:t>Implants reduced </a:t>
            </a:r>
            <a:r>
              <a:rPr lang="en-IN" sz="2400" b="1" dirty="0">
                <a:solidFill>
                  <a:schemeClr val="bg1"/>
                </a:solidFill>
              </a:rPr>
              <a:t>by 69%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82896" y="138366"/>
            <a:ext cx="1399553" cy="338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602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D5E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</a:t>
            </a:r>
            <a:endParaRPr lang="en-IN" dirty="0"/>
          </a:p>
        </p:txBody>
      </p:sp>
      <p:sp>
        <p:nvSpPr>
          <p:cNvPr id="5" name="Rectangle 4"/>
          <p:cNvSpPr/>
          <p:nvPr/>
        </p:nvSpPr>
        <p:spPr>
          <a:xfrm>
            <a:off x="196137" y="904875"/>
            <a:ext cx="11772900" cy="5724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Health insurance </a:t>
            </a:r>
          </a:p>
          <a:p>
            <a:pPr algn="ctr"/>
            <a:r>
              <a:rPr lang="en-IN" dirty="0"/>
              <a:t>cover of up to </a:t>
            </a:r>
          </a:p>
          <a:p>
            <a:pPr algn="ctr"/>
            <a:r>
              <a:rPr lang="en-IN" dirty="0"/>
              <a:t>₹ 5 </a:t>
            </a:r>
            <a:r>
              <a:rPr lang="en-IN" dirty="0" smtClean="0"/>
              <a:t>lakh/family/yea</a:t>
            </a:r>
            <a:endParaRPr lang="en-IN" dirty="0"/>
          </a:p>
        </p:txBody>
      </p:sp>
      <p:sp>
        <p:nvSpPr>
          <p:cNvPr id="6" name="Right Triangle 5"/>
          <p:cNvSpPr/>
          <p:nvPr/>
        </p:nvSpPr>
        <p:spPr>
          <a:xfrm rot="16200000">
            <a:off x="7522371" y="589189"/>
            <a:ext cx="323850" cy="32385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/>
          <p:cNvSpPr txBox="1"/>
          <p:nvPr/>
        </p:nvSpPr>
        <p:spPr>
          <a:xfrm>
            <a:off x="324931" y="169459"/>
            <a:ext cx="32310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HEALTHY INDIA </a:t>
            </a:r>
            <a:endParaRPr lang="en-IN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24931" y="998696"/>
            <a:ext cx="7115175" cy="707886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IN" sz="4000" b="1" dirty="0">
                <a:solidFill>
                  <a:srgbClr val="CD5E11"/>
                </a:solidFill>
              </a:rPr>
              <a:t>Quality and  Affordable Health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789150" y="6278336"/>
            <a:ext cx="1942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N" sz="1200" b="1" dirty="0">
                <a:solidFill>
                  <a:srgbClr val="CD5E11"/>
                </a:solidFill>
              </a:rPr>
              <a:t>As on 1</a:t>
            </a:r>
            <a:r>
              <a:rPr lang="en-IN" sz="1200" b="1" baseline="30000" dirty="0">
                <a:solidFill>
                  <a:srgbClr val="CD5E11"/>
                </a:solidFill>
              </a:rPr>
              <a:t>st</a:t>
            </a:r>
            <a:r>
              <a:rPr lang="en-IN" sz="1200" b="1" dirty="0">
                <a:solidFill>
                  <a:srgbClr val="CD5E11"/>
                </a:solidFill>
              </a:rPr>
              <a:t> January 2019</a:t>
            </a:r>
            <a:r>
              <a:rPr lang="en-IN" sz="1200" dirty="0"/>
              <a:t> 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6221" y="584011"/>
            <a:ext cx="4130980" cy="258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2184" y="3309583"/>
            <a:ext cx="3955555" cy="33094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2898363" y="3999962"/>
            <a:ext cx="2555422" cy="1228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b="1" dirty="0" err="1">
                <a:solidFill>
                  <a:srgbClr val="CD5E11"/>
                </a:solidFill>
              </a:rPr>
              <a:t>Pradhan</a:t>
            </a:r>
            <a:r>
              <a:rPr lang="en-IN" sz="2400" b="1" dirty="0">
                <a:solidFill>
                  <a:srgbClr val="CD5E11"/>
                </a:solidFill>
              </a:rPr>
              <a:t> </a:t>
            </a:r>
            <a:r>
              <a:rPr lang="en-IN" sz="2400" b="1" dirty="0" err="1">
                <a:solidFill>
                  <a:srgbClr val="CD5E11"/>
                </a:solidFill>
              </a:rPr>
              <a:t>Mantri</a:t>
            </a:r>
            <a:r>
              <a:rPr lang="en-IN" sz="2400" b="1" dirty="0">
                <a:solidFill>
                  <a:srgbClr val="CD5E11"/>
                </a:solidFill>
              </a:rPr>
              <a:t> National</a:t>
            </a:r>
          </a:p>
          <a:p>
            <a:pPr algn="ctr"/>
            <a:r>
              <a:rPr lang="en-IN" sz="2400" b="1" dirty="0">
                <a:solidFill>
                  <a:srgbClr val="CD5E11"/>
                </a:solidFill>
              </a:rPr>
              <a:t>Dialysis Program</a:t>
            </a:r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425" y="2667340"/>
            <a:ext cx="593725" cy="658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364" y="4725901"/>
            <a:ext cx="734786" cy="5124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0092" y="2809191"/>
            <a:ext cx="6762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7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7182" y="4731659"/>
            <a:ext cx="474889" cy="502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8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2299" y="3459560"/>
            <a:ext cx="2577504" cy="25343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1" name="Straight Connector 10"/>
          <p:cNvCxnSpPr/>
          <p:nvPr/>
        </p:nvCxnSpPr>
        <p:spPr>
          <a:xfrm>
            <a:off x="620481" y="3326153"/>
            <a:ext cx="1845128" cy="0"/>
          </a:xfrm>
          <a:prstGeom prst="line">
            <a:avLst/>
          </a:prstGeom>
          <a:ln w="12700">
            <a:solidFill>
              <a:srgbClr val="CD5E1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642257" y="5233813"/>
            <a:ext cx="1845128" cy="0"/>
          </a:xfrm>
          <a:prstGeom prst="line">
            <a:avLst/>
          </a:prstGeom>
          <a:ln w="12700">
            <a:solidFill>
              <a:srgbClr val="CD5E1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5749364" y="3258227"/>
            <a:ext cx="1845128" cy="0"/>
          </a:xfrm>
          <a:prstGeom prst="line">
            <a:avLst/>
          </a:prstGeom>
          <a:ln w="12700">
            <a:solidFill>
              <a:srgbClr val="CD5E1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5787468" y="5223035"/>
            <a:ext cx="1845128" cy="0"/>
          </a:xfrm>
          <a:prstGeom prst="line">
            <a:avLst/>
          </a:prstGeom>
          <a:ln w="12700">
            <a:solidFill>
              <a:srgbClr val="CD5E1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55169" y="3377920"/>
            <a:ext cx="20492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Provide free dialysis</a:t>
            </a:r>
          </a:p>
          <a:p>
            <a:pPr algn="ctr"/>
            <a:r>
              <a:rPr lang="en-IN" dirty="0"/>
              <a:t>services to poor &amp;</a:t>
            </a:r>
          </a:p>
          <a:p>
            <a:pPr algn="ctr"/>
            <a:r>
              <a:rPr lang="en-IN" dirty="0"/>
              <a:t>subsidized services</a:t>
            </a:r>
          </a:p>
          <a:p>
            <a:pPr algn="ctr"/>
            <a:r>
              <a:rPr lang="en-IN" dirty="0"/>
              <a:t>to all </a:t>
            </a:r>
            <a:r>
              <a:rPr lang="en-IN" dirty="0" smtClean="0"/>
              <a:t>patients</a:t>
            </a:r>
            <a:endParaRPr lang="en-IN" dirty="0"/>
          </a:p>
        </p:txBody>
      </p:sp>
      <p:sp>
        <p:nvSpPr>
          <p:cNvPr id="34" name="TextBox 33"/>
          <p:cNvSpPr txBox="1"/>
          <p:nvPr/>
        </p:nvSpPr>
        <p:spPr>
          <a:xfrm>
            <a:off x="478977" y="5326400"/>
            <a:ext cx="20492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About 2.5 lakh</a:t>
            </a:r>
          </a:p>
          <a:p>
            <a:pPr algn="ctr"/>
            <a:r>
              <a:rPr lang="en-IN" dirty="0"/>
              <a:t>patients </a:t>
            </a:r>
            <a:r>
              <a:rPr lang="en-IN" dirty="0" smtClean="0"/>
              <a:t>have </a:t>
            </a:r>
            <a:r>
              <a:rPr lang="en-IN" dirty="0"/>
              <a:t>availed the service 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688131" y="3326717"/>
            <a:ext cx="20492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 smtClean="0"/>
              <a:t>497 </a:t>
            </a:r>
            <a:r>
              <a:rPr lang="en-IN" dirty="0"/>
              <a:t>dialysis units have been made operational 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5614655" y="5342728"/>
            <a:ext cx="20492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 smtClean="0"/>
              <a:t>Nearly 25 </a:t>
            </a:r>
            <a:r>
              <a:rPr lang="en-IN" dirty="0"/>
              <a:t>lakh</a:t>
            </a:r>
          </a:p>
          <a:p>
            <a:pPr algn="ctr"/>
            <a:r>
              <a:rPr lang="en-IN" dirty="0"/>
              <a:t>dialysis </a:t>
            </a:r>
            <a:r>
              <a:rPr lang="en-IN" dirty="0" smtClean="0"/>
              <a:t>session</a:t>
            </a:r>
          </a:p>
          <a:p>
            <a:pPr algn="ctr"/>
            <a:r>
              <a:rPr lang="en-IN" dirty="0" smtClean="0"/>
              <a:t>held </a:t>
            </a:r>
            <a:r>
              <a:rPr lang="en-IN" dirty="0"/>
              <a:t>so far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82896" y="138366"/>
            <a:ext cx="1399553" cy="338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799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6A5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</a:t>
            </a:r>
            <a:endParaRPr lang="en-IN" dirty="0"/>
          </a:p>
        </p:txBody>
      </p:sp>
      <p:sp>
        <p:nvSpPr>
          <p:cNvPr id="5" name="Rectangle 4"/>
          <p:cNvSpPr/>
          <p:nvPr/>
        </p:nvSpPr>
        <p:spPr>
          <a:xfrm>
            <a:off x="209550" y="904875"/>
            <a:ext cx="11772900" cy="5724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ight Triangle 5"/>
          <p:cNvSpPr/>
          <p:nvPr/>
        </p:nvSpPr>
        <p:spPr>
          <a:xfrm rot="16200000">
            <a:off x="7530609" y="589189"/>
            <a:ext cx="323850" cy="32385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/>
          <p:cNvSpPr txBox="1"/>
          <p:nvPr/>
        </p:nvSpPr>
        <p:spPr>
          <a:xfrm>
            <a:off x="324931" y="169459"/>
            <a:ext cx="47657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DEVELOPMENT FOR ALL</a:t>
            </a:r>
            <a:endParaRPr lang="en-IN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24931" y="998696"/>
            <a:ext cx="7115175" cy="132343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US" sz="4000" b="1" dirty="0">
                <a:solidFill>
                  <a:srgbClr val="46A5AE"/>
                </a:solidFill>
              </a:rPr>
              <a:t>Ensuring Food Security for m</a:t>
            </a:r>
            <a:r>
              <a:rPr lang="en-US" sz="4000" b="1" dirty="0" smtClean="0">
                <a:solidFill>
                  <a:srgbClr val="46A5AE"/>
                </a:solidFill>
              </a:rPr>
              <a:t>ore than </a:t>
            </a:r>
            <a:r>
              <a:rPr lang="en-US" sz="4000" b="1" dirty="0">
                <a:solidFill>
                  <a:srgbClr val="46A5AE"/>
                </a:solidFill>
              </a:rPr>
              <a:t>80 Crore People</a:t>
            </a:r>
            <a:endParaRPr lang="en-IN" sz="4000" b="1" dirty="0">
              <a:solidFill>
                <a:srgbClr val="46A5AE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584744"/>
            <a:ext cx="4133849" cy="258270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733" y="2743200"/>
            <a:ext cx="4126045" cy="362404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665988" y="2813030"/>
            <a:ext cx="303681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Food security</a:t>
            </a:r>
          </a:p>
          <a:p>
            <a:r>
              <a:rPr lang="en-US" sz="2800" dirty="0"/>
              <a:t>ensured in all the</a:t>
            </a:r>
            <a:endParaRPr lang="en-IN" sz="2800" dirty="0"/>
          </a:p>
        </p:txBody>
      </p:sp>
      <p:sp>
        <p:nvSpPr>
          <p:cNvPr id="10" name="TextBox 9"/>
          <p:cNvSpPr txBox="1"/>
          <p:nvPr/>
        </p:nvSpPr>
        <p:spPr>
          <a:xfrm>
            <a:off x="3665989" y="3704231"/>
            <a:ext cx="412547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016F5F"/>
                </a:solidFill>
              </a:rPr>
              <a:t>36 States/UTs</a:t>
            </a:r>
          </a:p>
          <a:p>
            <a:r>
              <a:rPr lang="en-US" sz="3600" b="1" dirty="0">
                <a:solidFill>
                  <a:srgbClr val="016F5F"/>
                </a:solidFill>
              </a:rPr>
              <a:t>as against 11 states</a:t>
            </a:r>
          </a:p>
          <a:p>
            <a:r>
              <a:rPr lang="en-US" sz="3600" b="1" dirty="0">
                <a:solidFill>
                  <a:srgbClr val="016F5F"/>
                </a:solidFill>
              </a:rPr>
              <a:t>in May 2014</a:t>
            </a:r>
            <a:endParaRPr lang="en-IN" sz="3600" b="1" dirty="0">
              <a:solidFill>
                <a:srgbClr val="016F5F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0371" y="3611874"/>
            <a:ext cx="2862078" cy="3017526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7848165" y="6275987"/>
            <a:ext cx="16146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46A5AE"/>
                </a:solidFill>
              </a:rPr>
              <a:t>As on 1</a:t>
            </a:r>
            <a:r>
              <a:rPr lang="en-US" sz="1000" b="1" baseline="30000" dirty="0">
                <a:solidFill>
                  <a:srgbClr val="46A5AE"/>
                </a:solidFill>
              </a:rPr>
              <a:t>st</a:t>
            </a:r>
            <a:r>
              <a:rPr lang="en-US" sz="1000" b="1" dirty="0">
                <a:solidFill>
                  <a:srgbClr val="46A5AE"/>
                </a:solidFill>
              </a:rPr>
              <a:t> January 2019</a:t>
            </a:r>
            <a:endParaRPr lang="en-IN" sz="1000" b="1" dirty="0">
              <a:solidFill>
                <a:srgbClr val="46A5AE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82896" y="138366"/>
            <a:ext cx="1399553" cy="338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085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D5E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</a:t>
            </a:r>
            <a:endParaRPr lang="en-IN" dirty="0"/>
          </a:p>
        </p:txBody>
      </p:sp>
      <p:sp>
        <p:nvSpPr>
          <p:cNvPr id="5" name="Rectangle 4"/>
          <p:cNvSpPr/>
          <p:nvPr/>
        </p:nvSpPr>
        <p:spPr>
          <a:xfrm>
            <a:off x="196137" y="904875"/>
            <a:ext cx="11772900" cy="5724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Health insurance </a:t>
            </a:r>
          </a:p>
          <a:p>
            <a:pPr algn="ctr"/>
            <a:r>
              <a:rPr lang="en-IN" dirty="0"/>
              <a:t>cover of up to </a:t>
            </a:r>
          </a:p>
          <a:p>
            <a:pPr algn="ctr"/>
            <a:r>
              <a:rPr lang="en-IN" dirty="0"/>
              <a:t>₹ 5 </a:t>
            </a:r>
            <a:r>
              <a:rPr lang="en-IN" dirty="0" smtClean="0"/>
              <a:t>lakh/family/</a:t>
            </a:r>
            <a:r>
              <a:rPr lang="en-IN" dirty="0" err="1" smtClean="0"/>
              <a:t>yeai</a:t>
            </a:r>
            <a:endParaRPr lang="en-IN" dirty="0"/>
          </a:p>
        </p:txBody>
      </p:sp>
      <p:sp>
        <p:nvSpPr>
          <p:cNvPr id="6" name="Right Triangle 5"/>
          <p:cNvSpPr/>
          <p:nvPr/>
        </p:nvSpPr>
        <p:spPr>
          <a:xfrm rot="16200000">
            <a:off x="7522371" y="589189"/>
            <a:ext cx="323850" cy="32385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/>
          <p:cNvSpPr txBox="1"/>
          <p:nvPr/>
        </p:nvSpPr>
        <p:spPr>
          <a:xfrm>
            <a:off x="324931" y="169459"/>
            <a:ext cx="32310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HEALTHY INDIA </a:t>
            </a:r>
            <a:endParaRPr lang="en-IN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24931" y="998696"/>
            <a:ext cx="7115175" cy="132343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IN" sz="4000" b="1" dirty="0">
                <a:solidFill>
                  <a:srgbClr val="CD5E11"/>
                </a:solidFill>
              </a:rPr>
              <a:t>Eliminating </a:t>
            </a:r>
            <a:r>
              <a:rPr lang="en-IN" sz="4000" b="1" dirty="0" smtClean="0">
                <a:solidFill>
                  <a:srgbClr val="CD5E11"/>
                </a:solidFill>
              </a:rPr>
              <a:t>Diseases </a:t>
            </a:r>
          </a:p>
          <a:p>
            <a:r>
              <a:rPr lang="en-IN" sz="4000" b="1" dirty="0" smtClean="0">
                <a:solidFill>
                  <a:srgbClr val="CD5E11"/>
                </a:solidFill>
              </a:rPr>
              <a:t>One </a:t>
            </a:r>
            <a:r>
              <a:rPr lang="en-IN" sz="4000" b="1" dirty="0">
                <a:solidFill>
                  <a:srgbClr val="CD5E11"/>
                </a:solidFill>
              </a:rPr>
              <a:t>Dose at a Time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789150" y="6278336"/>
            <a:ext cx="1942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N" sz="1200" b="1" dirty="0">
                <a:solidFill>
                  <a:srgbClr val="CD5E11"/>
                </a:solidFill>
              </a:rPr>
              <a:t>As on 1</a:t>
            </a:r>
            <a:r>
              <a:rPr lang="en-IN" sz="1200" b="1" baseline="30000" dirty="0">
                <a:solidFill>
                  <a:srgbClr val="CD5E11"/>
                </a:solidFill>
              </a:rPr>
              <a:t>st</a:t>
            </a:r>
            <a:r>
              <a:rPr lang="en-IN" sz="1200" b="1" dirty="0">
                <a:solidFill>
                  <a:srgbClr val="CD5E11"/>
                </a:solidFill>
              </a:rPr>
              <a:t> January 2019</a:t>
            </a:r>
            <a:r>
              <a:rPr lang="en-IN" sz="1200" dirty="0"/>
              <a:t>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55168" y="3377920"/>
            <a:ext cx="466978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/>
              <a:t>India has validated Elimination of </a:t>
            </a:r>
          </a:p>
          <a:p>
            <a:r>
              <a:rPr lang="en-IN" sz="2000" dirty="0"/>
              <a:t>Maternal &amp; Neonatal tetanus in May 2015, before the global target of Dec 2015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546211" y="5326400"/>
            <a:ext cx="460606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/>
              <a:t>Action plans to eliminate Leprosy by 2018, Measles by 2020 and Tuberculosis by 2025 implemented</a:t>
            </a: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8057" y="589189"/>
            <a:ext cx="4130980" cy="258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629" y="2566705"/>
            <a:ext cx="3611563" cy="831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929" y="4578249"/>
            <a:ext cx="3684588" cy="695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5700592" y="3429000"/>
            <a:ext cx="5927272" cy="2653393"/>
          </a:xfrm>
          <a:prstGeom prst="rect">
            <a:avLst/>
          </a:prstGeom>
          <a:solidFill>
            <a:srgbClr val="CD5E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 </a:t>
            </a:r>
            <a:endParaRPr lang="en-IN" dirty="0"/>
          </a:p>
        </p:txBody>
      </p:sp>
      <p:sp>
        <p:nvSpPr>
          <p:cNvPr id="33" name="TextBox 32"/>
          <p:cNvSpPr txBox="1"/>
          <p:nvPr/>
        </p:nvSpPr>
        <p:spPr>
          <a:xfrm>
            <a:off x="5815272" y="3799495"/>
            <a:ext cx="5745358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 smtClean="0">
                <a:solidFill>
                  <a:srgbClr val="FFFF00"/>
                </a:solidFill>
              </a:rPr>
              <a:t>MISSION INDRADHANUSH</a:t>
            </a:r>
          </a:p>
          <a:p>
            <a:r>
              <a:rPr lang="en-IN" sz="2200" dirty="0" smtClean="0">
                <a:solidFill>
                  <a:schemeClr val="bg1"/>
                </a:solidFill>
              </a:rPr>
              <a:t>completed five </a:t>
            </a:r>
            <a:r>
              <a:rPr lang="en-IN" sz="2200" dirty="0">
                <a:solidFill>
                  <a:schemeClr val="bg1"/>
                </a:solidFill>
              </a:rPr>
              <a:t>phases covering </a:t>
            </a:r>
            <a:r>
              <a:rPr lang="en-IN" sz="2200" dirty="0" smtClean="0">
                <a:solidFill>
                  <a:schemeClr val="bg1"/>
                </a:solidFill>
              </a:rPr>
              <a:t>551 districts </a:t>
            </a:r>
            <a:endParaRPr lang="en-IN" sz="1200" dirty="0" smtClean="0">
              <a:solidFill>
                <a:schemeClr val="bg1"/>
              </a:solidFill>
            </a:endParaRPr>
          </a:p>
          <a:p>
            <a:r>
              <a:rPr lang="en-IN" sz="1200" dirty="0" smtClean="0">
                <a:solidFill>
                  <a:schemeClr val="bg1"/>
                </a:solidFill>
              </a:rPr>
              <a:t>(7 Dec. 2018)</a:t>
            </a:r>
            <a:endParaRPr lang="en-IN" sz="1200" dirty="0">
              <a:solidFill>
                <a:schemeClr val="bg1"/>
              </a:solidFill>
            </a:endParaRPr>
          </a:p>
        </p:txBody>
      </p:sp>
      <p:pic>
        <p:nvPicPr>
          <p:cNvPr id="6154" name="Picture 1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0593" y="3420382"/>
            <a:ext cx="5927272" cy="2674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7" name="Picture 1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8403" y="5190012"/>
            <a:ext cx="480248" cy="6129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9" name="Picture 15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3331" y="5339804"/>
            <a:ext cx="510675" cy="4631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60" name="Picture 16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2924" y="5467888"/>
            <a:ext cx="587831" cy="5408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0" name="Straight Connector 9"/>
          <p:cNvCxnSpPr/>
          <p:nvPr/>
        </p:nvCxnSpPr>
        <p:spPr>
          <a:xfrm>
            <a:off x="6443582" y="5161737"/>
            <a:ext cx="0" cy="731986"/>
          </a:xfrm>
          <a:prstGeom prst="line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9171788" y="5128485"/>
            <a:ext cx="0" cy="726439"/>
          </a:xfrm>
          <a:prstGeom prst="line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430135" y="5207187"/>
            <a:ext cx="22655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 smtClean="0">
                <a:solidFill>
                  <a:schemeClr val="bg1"/>
                </a:solidFill>
              </a:rPr>
              <a:t>86.8 </a:t>
            </a:r>
            <a:r>
              <a:rPr lang="en-IN" sz="2000" dirty="0">
                <a:solidFill>
                  <a:schemeClr val="bg1"/>
                </a:solidFill>
              </a:rPr>
              <a:t>lakh </a:t>
            </a:r>
            <a:r>
              <a:rPr lang="en-IN" sz="2000" dirty="0" smtClean="0">
                <a:solidFill>
                  <a:schemeClr val="bg1"/>
                </a:solidFill>
              </a:rPr>
              <a:t>pregnant</a:t>
            </a:r>
            <a:endParaRPr lang="en-IN" sz="2000" dirty="0">
              <a:solidFill>
                <a:schemeClr val="bg1"/>
              </a:solidFill>
            </a:endParaRPr>
          </a:p>
          <a:p>
            <a:r>
              <a:rPr lang="en-IN" sz="2000" dirty="0">
                <a:solidFill>
                  <a:schemeClr val="bg1"/>
                </a:solidFill>
              </a:rPr>
              <a:t>female immunized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9174870" y="5190012"/>
            <a:ext cx="21446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 smtClean="0">
                <a:solidFill>
                  <a:schemeClr val="bg1"/>
                </a:solidFill>
              </a:rPr>
              <a:t>3.37 crore </a:t>
            </a:r>
            <a:r>
              <a:rPr lang="en-IN" sz="2000" dirty="0">
                <a:solidFill>
                  <a:schemeClr val="bg1"/>
                </a:solidFill>
              </a:rPr>
              <a:t>children</a:t>
            </a:r>
          </a:p>
          <a:p>
            <a:r>
              <a:rPr lang="en-IN" sz="2000" dirty="0">
                <a:solidFill>
                  <a:schemeClr val="bg1"/>
                </a:solidFill>
              </a:rPr>
              <a:t>vaccinated 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82896" y="138366"/>
            <a:ext cx="1399553" cy="338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76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D5E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</a:t>
            </a:r>
            <a:endParaRPr lang="en-IN" dirty="0"/>
          </a:p>
        </p:txBody>
      </p:sp>
      <p:sp>
        <p:nvSpPr>
          <p:cNvPr id="5" name="Rectangle 4"/>
          <p:cNvSpPr/>
          <p:nvPr/>
        </p:nvSpPr>
        <p:spPr>
          <a:xfrm>
            <a:off x="196137" y="918322"/>
            <a:ext cx="11772900" cy="5724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Health insurance </a:t>
            </a:r>
          </a:p>
          <a:p>
            <a:pPr algn="ctr"/>
            <a:r>
              <a:rPr lang="en-IN" dirty="0"/>
              <a:t>cover of up to </a:t>
            </a:r>
          </a:p>
          <a:p>
            <a:pPr algn="ctr"/>
            <a:r>
              <a:rPr lang="en-IN" dirty="0"/>
              <a:t>₹ </a:t>
            </a:r>
            <a:r>
              <a:rPr lang="en-IN" dirty="0" smtClean="0"/>
              <a:t>5</a:t>
            </a:r>
            <a:endParaRPr lang="en-IN" dirty="0"/>
          </a:p>
        </p:txBody>
      </p:sp>
      <p:sp>
        <p:nvSpPr>
          <p:cNvPr id="6" name="Right Triangle 5"/>
          <p:cNvSpPr/>
          <p:nvPr/>
        </p:nvSpPr>
        <p:spPr>
          <a:xfrm rot="16200000">
            <a:off x="7522371" y="589189"/>
            <a:ext cx="323850" cy="32385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/>
          <p:cNvSpPr txBox="1"/>
          <p:nvPr/>
        </p:nvSpPr>
        <p:spPr>
          <a:xfrm>
            <a:off x="324931" y="169459"/>
            <a:ext cx="32310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HEALTHY INDIA </a:t>
            </a:r>
            <a:endParaRPr lang="en-IN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24931" y="998696"/>
            <a:ext cx="7115175" cy="132343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IN" sz="4000" b="1" dirty="0" smtClean="0">
                <a:solidFill>
                  <a:srgbClr val="CC5E11"/>
                </a:solidFill>
              </a:rPr>
              <a:t>Standardization of Allied Healthcare Professionals</a:t>
            </a:r>
            <a:endParaRPr lang="en-IN" sz="4000" b="1" dirty="0">
              <a:solidFill>
                <a:srgbClr val="CC5E1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789150" y="6278336"/>
            <a:ext cx="1942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N" sz="1200" b="1" dirty="0">
                <a:solidFill>
                  <a:srgbClr val="CD5E11"/>
                </a:solidFill>
              </a:rPr>
              <a:t>As on 1</a:t>
            </a:r>
            <a:r>
              <a:rPr lang="en-IN" sz="1200" b="1" baseline="30000" dirty="0">
                <a:solidFill>
                  <a:srgbClr val="CD5E11"/>
                </a:solidFill>
              </a:rPr>
              <a:t>st</a:t>
            </a:r>
            <a:r>
              <a:rPr lang="en-IN" sz="1200" b="1" dirty="0">
                <a:solidFill>
                  <a:srgbClr val="CD5E11"/>
                </a:solidFill>
              </a:rPr>
              <a:t> January 2019</a:t>
            </a:r>
            <a:r>
              <a:rPr lang="en-IN" sz="1200" dirty="0"/>
              <a:t> </a:t>
            </a: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840110" y="589189"/>
            <a:ext cx="4126874" cy="258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2"/>
          <p:cNvSpPr/>
          <p:nvPr/>
        </p:nvSpPr>
        <p:spPr>
          <a:xfrm>
            <a:off x="338772" y="3559628"/>
            <a:ext cx="2236189" cy="2726872"/>
          </a:xfrm>
          <a:prstGeom prst="rect">
            <a:avLst/>
          </a:prstGeom>
          <a:solidFill>
            <a:srgbClr val="CC5E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CC5E1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2709333" y="3559628"/>
            <a:ext cx="2166746" cy="2726872"/>
          </a:xfrm>
          <a:prstGeom prst="rect">
            <a:avLst/>
          </a:prstGeom>
          <a:solidFill>
            <a:srgbClr val="CC5E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CC5E11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5010451" y="3559628"/>
            <a:ext cx="2166746" cy="2726872"/>
          </a:xfrm>
          <a:prstGeom prst="rect">
            <a:avLst/>
          </a:prstGeom>
          <a:solidFill>
            <a:srgbClr val="CC5E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CC5E11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7311568" y="3559628"/>
            <a:ext cx="2166746" cy="2726872"/>
          </a:xfrm>
          <a:prstGeom prst="rect">
            <a:avLst/>
          </a:prstGeom>
          <a:solidFill>
            <a:srgbClr val="CC5E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CC5E11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9612685" y="3559628"/>
            <a:ext cx="2234174" cy="2726872"/>
          </a:xfrm>
          <a:prstGeom prst="rect">
            <a:avLst/>
          </a:prstGeom>
          <a:solidFill>
            <a:srgbClr val="CC5E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CC5E11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948663" y="3100506"/>
            <a:ext cx="1085850" cy="1085850"/>
          </a:xfrm>
          <a:prstGeom prst="ellipse">
            <a:avLst/>
          </a:prstGeom>
          <a:solidFill>
            <a:schemeClr val="bg1"/>
          </a:solidFill>
          <a:ln>
            <a:solidFill>
              <a:srgbClr val="CC5E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0" name="Oval 29"/>
          <p:cNvSpPr/>
          <p:nvPr/>
        </p:nvSpPr>
        <p:spPr>
          <a:xfrm>
            <a:off x="3249781" y="3130048"/>
            <a:ext cx="1085850" cy="1085850"/>
          </a:xfrm>
          <a:prstGeom prst="ellipse">
            <a:avLst/>
          </a:prstGeom>
          <a:solidFill>
            <a:schemeClr val="bg1"/>
          </a:solidFill>
          <a:ln>
            <a:solidFill>
              <a:srgbClr val="CC5E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1" name="Oval 30"/>
          <p:cNvSpPr/>
          <p:nvPr/>
        </p:nvSpPr>
        <p:spPr>
          <a:xfrm>
            <a:off x="5550899" y="3189844"/>
            <a:ext cx="1085850" cy="1085850"/>
          </a:xfrm>
          <a:prstGeom prst="ellipse">
            <a:avLst/>
          </a:prstGeom>
          <a:solidFill>
            <a:schemeClr val="bg1"/>
          </a:solidFill>
          <a:ln>
            <a:solidFill>
              <a:srgbClr val="CC5E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2" name="Oval 31"/>
          <p:cNvSpPr/>
          <p:nvPr/>
        </p:nvSpPr>
        <p:spPr>
          <a:xfrm>
            <a:off x="7852017" y="3249640"/>
            <a:ext cx="1085850" cy="1085850"/>
          </a:xfrm>
          <a:prstGeom prst="ellipse">
            <a:avLst/>
          </a:prstGeom>
          <a:solidFill>
            <a:schemeClr val="bg1"/>
          </a:solidFill>
          <a:ln>
            <a:solidFill>
              <a:srgbClr val="CC5E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5" name="Oval 34"/>
          <p:cNvSpPr/>
          <p:nvPr/>
        </p:nvSpPr>
        <p:spPr>
          <a:xfrm>
            <a:off x="10153135" y="3282542"/>
            <a:ext cx="1061712" cy="1026054"/>
          </a:xfrm>
          <a:prstGeom prst="ellipse">
            <a:avLst/>
          </a:prstGeom>
          <a:solidFill>
            <a:schemeClr val="bg1"/>
          </a:solidFill>
          <a:ln>
            <a:solidFill>
              <a:srgbClr val="CC5E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031" name="Picture 7" descr="C:\Users\Tarun Tapaswai\Desktop\New folder (5)\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203" y="3403084"/>
            <a:ext cx="703263" cy="695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:\Users\Tarun Tapaswai\Desktop\New folder (5)\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4111" y="3469820"/>
            <a:ext cx="703778" cy="695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 descr="C:\Users\Tarun Tapaswai\Desktop\New folder (5)\3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5828" y="3306309"/>
            <a:ext cx="777428" cy="768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C:\Users\Tarun Tapaswai\Desktop\New folder (5)\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7100" y="3469396"/>
            <a:ext cx="795684" cy="786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355385" y="4221421"/>
            <a:ext cx="225007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chemeClr val="bg1"/>
                </a:solidFill>
              </a:rPr>
              <a:t>Setting up of </a:t>
            </a:r>
            <a:r>
              <a:rPr lang="en-IN" sz="2200" b="1" dirty="0" smtClean="0">
                <a:solidFill>
                  <a:schemeClr val="bg1"/>
                </a:solidFill>
              </a:rPr>
              <a:t>Allied </a:t>
            </a:r>
            <a:r>
              <a:rPr lang="en-IN" sz="2200" b="1" dirty="0">
                <a:solidFill>
                  <a:schemeClr val="bg1"/>
                </a:solidFill>
              </a:rPr>
              <a:t>&amp; Healthcare Council of India </a:t>
            </a:r>
            <a:endParaRPr lang="en-IN" sz="2200" b="1" dirty="0" smtClean="0">
              <a:solidFill>
                <a:schemeClr val="bg1"/>
              </a:solidFill>
            </a:endParaRPr>
          </a:p>
          <a:p>
            <a:r>
              <a:rPr lang="en-IN" sz="2000" dirty="0" smtClean="0">
                <a:solidFill>
                  <a:schemeClr val="bg1"/>
                </a:solidFill>
              </a:rPr>
              <a:t>&amp; </a:t>
            </a:r>
            <a:r>
              <a:rPr lang="en-IN" sz="2000" dirty="0">
                <a:solidFill>
                  <a:schemeClr val="bg1"/>
                </a:solidFill>
              </a:rPr>
              <a:t>corresponding State Allied Healthcare </a:t>
            </a:r>
            <a:r>
              <a:rPr lang="en-IN" sz="2000" dirty="0" smtClean="0">
                <a:solidFill>
                  <a:schemeClr val="bg1"/>
                </a:solidFill>
              </a:rPr>
              <a:t>Councils</a:t>
            </a:r>
            <a:endParaRPr lang="en-IN" sz="2000" dirty="0">
              <a:solidFill>
                <a:schemeClr val="bg1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939228" y="4307633"/>
            <a:ext cx="168656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200" b="1" dirty="0">
                <a:solidFill>
                  <a:schemeClr val="bg1"/>
                </a:solidFill>
              </a:rPr>
              <a:t>15 major professional </a:t>
            </a:r>
            <a:r>
              <a:rPr lang="en-IN" sz="2000" dirty="0">
                <a:solidFill>
                  <a:schemeClr val="bg1"/>
                </a:solidFill>
              </a:rPr>
              <a:t>categories including 53 </a:t>
            </a:r>
            <a:r>
              <a:rPr lang="en-IN" sz="2000" dirty="0" smtClean="0">
                <a:solidFill>
                  <a:schemeClr val="bg1"/>
                </a:solidFill>
              </a:rPr>
              <a:t>professions</a:t>
            </a:r>
            <a:endParaRPr lang="en-IN" sz="2000" dirty="0">
              <a:solidFill>
                <a:schemeClr val="bg1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5015443" y="4358705"/>
            <a:ext cx="209822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chemeClr val="bg1"/>
                </a:solidFill>
              </a:rPr>
              <a:t>Councils to play the role of </a:t>
            </a:r>
            <a:r>
              <a:rPr lang="en-IN" sz="2200" b="1" dirty="0">
                <a:solidFill>
                  <a:schemeClr val="bg1"/>
                </a:solidFill>
              </a:rPr>
              <a:t>standard-setter and regulator 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7323139" y="4355989"/>
            <a:ext cx="2098221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chemeClr val="bg1"/>
                </a:solidFill>
              </a:rPr>
              <a:t>To directly</a:t>
            </a:r>
            <a:r>
              <a:rPr lang="en-IN" sz="2000" b="1" dirty="0">
                <a:solidFill>
                  <a:schemeClr val="bg1"/>
                </a:solidFill>
              </a:rPr>
              <a:t> </a:t>
            </a:r>
            <a:r>
              <a:rPr lang="en-IN" sz="2200" b="1" dirty="0">
                <a:solidFill>
                  <a:schemeClr val="bg1"/>
                </a:solidFill>
              </a:rPr>
              <a:t>benefit around 8-9 lakh</a:t>
            </a:r>
            <a:r>
              <a:rPr lang="en-IN" sz="2000" b="1" dirty="0">
                <a:solidFill>
                  <a:schemeClr val="bg1"/>
                </a:solidFill>
              </a:rPr>
              <a:t> </a:t>
            </a:r>
            <a:r>
              <a:rPr lang="en-IN" sz="2000" dirty="0">
                <a:solidFill>
                  <a:schemeClr val="bg1"/>
                </a:solidFill>
              </a:rPr>
              <a:t>existing</a:t>
            </a:r>
            <a:r>
              <a:rPr lang="en-IN" sz="2000" b="1" dirty="0">
                <a:solidFill>
                  <a:schemeClr val="bg1"/>
                </a:solidFill>
              </a:rPr>
              <a:t> </a:t>
            </a:r>
            <a:r>
              <a:rPr lang="en-IN" sz="2000" dirty="0">
                <a:solidFill>
                  <a:schemeClr val="bg1"/>
                </a:solidFill>
              </a:rPr>
              <a:t>healthcare </a:t>
            </a:r>
            <a:r>
              <a:rPr lang="en-IN" sz="2000" dirty="0" smtClean="0">
                <a:solidFill>
                  <a:schemeClr val="bg1"/>
                </a:solidFill>
              </a:rPr>
              <a:t>professionals</a:t>
            </a:r>
            <a:endParaRPr lang="en-IN" sz="2000" dirty="0">
              <a:solidFill>
                <a:schemeClr val="bg1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9615413" y="4322606"/>
            <a:ext cx="2324853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 smtClean="0">
                <a:solidFill>
                  <a:schemeClr val="bg1"/>
                </a:solidFill>
              </a:rPr>
              <a:t>Global </a:t>
            </a:r>
            <a:r>
              <a:rPr lang="en-IN" sz="2000" dirty="0">
                <a:solidFill>
                  <a:schemeClr val="bg1"/>
                </a:solidFill>
              </a:rPr>
              <a:t>demand of healthcare </a:t>
            </a:r>
            <a:r>
              <a:rPr lang="en-IN" sz="2000" dirty="0" smtClean="0">
                <a:solidFill>
                  <a:schemeClr val="bg1"/>
                </a:solidFill>
              </a:rPr>
              <a:t>workforce </a:t>
            </a:r>
            <a:r>
              <a:rPr lang="en-IN" sz="2000" dirty="0">
                <a:solidFill>
                  <a:schemeClr val="bg1"/>
                </a:solidFill>
              </a:rPr>
              <a:t>projected to be about </a:t>
            </a:r>
            <a:r>
              <a:rPr lang="en-IN" sz="2200" b="1" dirty="0">
                <a:solidFill>
                  <a:schemeClr val="bg1"/>
                </a:solidFill>
              </a:rPr>
              <a:t>15 million by 2030 </a:t>
            </a:r>
            <a:endParaRPr lang="en-IN" sz="2200" b="1" dirty="0" smtClean="0">
              <a:solidFill>
                <a:schemeClr val="bg1"/>
              </a:solidFill>
            </a:endParaRPr>
          </a:p>
          <a:p>
            <a:r>
              <a:rPr lang="en-IN" sz="1000" dirty="0" smtClean="0">
                <a:solidFill>
                  <a:schemeClr val="bg1"/>
                </a:solidFill>
              </a:rPr>
              <a:t>(</a:t>
            </a:r>
            <a:r>
              <a:rPr lang="en-IN" sz="1000" dirty="0">
                <a:solidFill>
                  <a:schemeClr val="bg1"/>
                </a:solidFill>
              </a:rPr>
              <a:t>WHO Global Workforce, 2030 Report</a:t>
            </a:r>
            <a:r>
              <a:rPr lang="en-IN" sz="1000" dirty="0" smtClean="0">
                <a:solidFill>
                  <a:schemeClr val="bg1"/>
                </a:solidFill>
              </a:rPr>
              <a:t>)</a:t>
            </a:r>
            <a:endParaRPr lang="en-IN" sz="1000" dirty="0">
              <a:solidFill>
                <a:schemeClr val="bg1"/>
              </a:solidFill>
            </a:endParaRPr>
          </a:p>
        </p:txBody>
      </p:sp>
      <p:pic>
        <p:nvPicPr>
          <p:cNvPr id="2050" name="Picture 2" descr="C:\Users\Tarun Tapaswai\Desktop\New folder (5)\network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9571" y="3533394"/>
            <a:ext cx="772976" cy="599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99139" y="2352773"/>
            <a:ext cx="67871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rgbClr val="CC5E11"/>
                </a:solidFill>
              </a:rPr>
              <a:t>Allied and Healthcare Professions Bill, </a:t>
            </a:r>
            <a:r>
              <a:rPr lang="en-IN" sz="2800" dirty="0" smtClean="0">
                <a:solidFill>
                  <a:srgbClr val="CC5E11"/>
                </a:solidFill>
              </a:rPr>
              <a:t>2018</a:t>
            </a:r>
            <a:endParaRPr lang="en-IN" sz="2800" dirty="0">
              <a:solidFill>
                <a:srgbClr val="CC5E11"/>
              </a:solidFill>
            </a:endParaRP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82896" y="138366"/>
            <a:ext cx="1399553" cy="338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208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over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2934" y="151106"/>
            <a:ext cx="1572548" cy="380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204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40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/>
          <p:cNvSpPr/>
          <p:nvPr/>
        </p:nvSpPr>
        <p:spPr>
          <a:xfrm>
            <a:off x="209550" y="904875"/>
            <a:ext cx="11772900" cy="5724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ight Triangle 5"/>
          <p:cNvSpPr/>
          <p:nvPr/>
        </p:nvSpPr>
        <p:spPr>
          <a:xfrm rot="16200000">
            <a:off x="7538617" y="589189"/>
            <a:ext cx="323850" cy="32385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/>
          <p:cNvSpPr txBox="1"/>
          <p:nvPr/>
        </p:nvSpPr>
        <p:spPr>
          <a:xfrm>
            <a:off x="324931" y="169459"/>
            <a:ext cx="67930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INFRASTRUCTURE FOR NEW INDIA</a:t>
            </a:r>
            <a:endParaRPr lang="en-IN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71144" y="998696"/>
            <a:ext cx="5484197" cy="132343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US" sz="4000" b="1" dirty="0">
                <a:solidFill>
                  <a:srgbClr val="004043"/>
                </a:solidFill>
              </a:rPr>
              <a:t>Building </a:t>
            </a:r>
            <a:r>
              <a:rPr lang="en-US" sz="4000" b="1" dirty="0" smtClean="0">
                <a:solidFill>
                  <a:srgbClr val="004043"/>
                </a:solidFill>
              </a:rPr>
              <a:t>Homes, Nurturing Dreams 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0062" y="584744"/>
            <a:ext cx="4121142" cy="2582701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0071109" y="6351285"/>
            <a:ext cx="146706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solidFill>
                  <a:srgbClr val="004043"/>
                </a:solidFill>
              </a:rPr>
              <a:t>As on </a:t>
            </a:r>
            <a:r>
              <a:rPr lang="en-US" sz="1100" dirty="0" smtClean="0">
                <a:solidFill>
                  <a:srgbClr val="004043"/>
                </a:solidFill>
              </a:rPr>
              <a:t>1</a:t>
            </a:r>
            <a:r>
              <a:rPr lang="en-US" sz="1100" baseline="30000" dirty="0" smtClean="0">
                <a:solidFill>
                  <a:srgbClr val="004043"/>
                </a:solidFill>
              </a:rPr>
              <a:t>st</a:t>
            </a:r>
            <a:r>
              <a:rPr lang="en-US" sz="1100" dirty="0" smtClean="0">
                <a:solidFill>
                  <a:srgbClr val="004043"/>
                </a:solidFill>
              </a:rPr>
              <a:t> January 2019</a:t>
            </a:r>
            <a:endParaRPr lang="en-US" sz="1100" dirty="0">
              <a:solidFill>
                <a:srgbClr val="004043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20459" y="4915654"/>
            <a:ext cx="407741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spc="-150" dirty="0" smtClean="0">
                <a:solidFill>
                  <a:srgbClr val="004043"/>
                </a:solidFill>
              </a:rPr>
              <a:t>Over 1.48 crore</a:t>
            </a:r>
          </a:p>
          <a:p>
            <a:r>
              <a:rPr lang="en-US" sz="2800" spc="-150" dirty="0">
                <a:solidFill>
                  <a:srgbClr val="004043"/>
                </a:solidFill>
              </a:rPr>
              <a:t>h</a:t>
            </a:r>
            <a:r>
              <a:rPr lang="en-US" sz="2800" spc="-150" dirty="0" smtClean="0">
                <a:solidFill>
                  <a:srgbClr val="004043"/>
                </a:solidFill>
              </a:rPr>
              <a:t>ouses built since 2014</a:t>
            </a:r>
            <a:endParaRPr lang="en-US" sz="2800" spc="-150" dirty="0">
              <a:solidFill>
                <a:srgbClr val="004043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086" y="3473298"/>
            <a:ext cx="3057525" cy="131445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8329789" y="4051998"/>
            <a:ext cx="313174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4043"/>
                </a:solidFill>
              </a:rPr>
              <a:t>When India turns 75 in 2022, </a:t>
            </a:r>
            <a:r>
              <a:rPr lang="en-US" sz="2400" b="1" dirty="0">
                <a:solidFill>
                  <a:srgbClr val="004043"/>
                </a:solidFill>
              </a:rPr>
              <a:t>every Indian should have his or her own home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123781" y="3944666"/>
            <a:ext cx="3881528" cy="1901276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1128" y="4434595"/>
            <a:ext cx="1147868" cy="921418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5566825" y="4246709"/>
            <a:ext cx="2293237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Loans up to </a:t>
            </a:r>
            <a:r>
              <a:rPr lang="en-US" sz="2000" dirty="0">
                <a:solidFill>
                  <a:schemeClr val="bg1"/>
                </a:solidFill>
                <a:latin typeface="Rupee" panose="02000500000000000000" pitchFamily="2" charset="0"/>
              </a:rPr>
              <a:t>₹</a:t>
            </a:r>
            <a:r>
              <a:rPr lang="en-US" sz="2000" dirty="0" smtClean="0">
                <a:solidFill>
                  <a:schemeClr val="bg1"/>
                </a:solidFill>
              </a:rPr>
              <a:t>9 </a:t>
            </a:r>
            <a:r>
              <a:rPr lang="en-US" sz="2000" dirty="0">
                <a:solidFill>
                  <a:schemeClr val="bg1"/>
                </a:solidFill>
              </a:rPr>
              <a:t>lakh and </a:t>
            </a:r>
            <a:r>
              <a:rPr lang="en-US" sz="2000" dirty="0">
                <a:solidFill>
                  <a:schemeClr val="bg1"/>
                </a:solidFill>
                <a:latin typeface="Rupee" panose="02000500000000000000" pitchFamily="2" charset="0"/>
              </a:rPr>
              <a:t>₹</a:t>
            </a:r>
            <a:r>
              <a:rPr lang="en-US" sz="2000" dirty="0" smtClean="0">
                <a:solidFill>
                  <a:schemeClr val="bg1"/>
                </a:solidFill>
              </a:rPr>
              <a:t>12 </a:t>
            </a:r>
            <a:r>
              <a:rPr lang="en-US" sz="2000" dirty="0">
                <a:solidFill>
                  <a:schemeClr val="bg1"/>
                </a:solidFill>
              </a:rPr>
              <a:t>lakh get interest subvention of 4% and 3%</a:t>
            </a:r>
          </a:p>
        </p:txBody>
      </p:sp>
      <p:sp>
        <p:nvSpPr>
          <p:cNvPr id="19" name="Rectangle 18"/>
          <p:cNvSpPr/>
          <p:nvPr/>
        </p:nvSpPr>
        <p:spPr>
          <a:xfrm>
            <a:off x="4123781" y="3795620"/>
            <a:ext cx="3881528" cy="14904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72479" y="3727970"/>
            <a:ext cx="335346" cy="295424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9915524" y="5474368"/>
            <a:ext cx="317688" cy="27986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63072" y="2420471"/>
            <a:ext cx="65621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004043"/>
                </a:solidFill>
              </a:rPr>
              <a:t>Pradhan </a:t>
            </a:r>
            <a:r>
              <a:rPr lang="en-US" sz="3600" dirty="0" err="1">
                <a:solidFill>
                  <a:srgbClr val="004043"/>
                </a:solidFill>
              </a:rPr>
              <a:t>Mantri</a:t>
            </a:r>
            <a:r>
              <a:rPr lang="en-US" sz="3600" dirty="0">
                <a:solidFill>
                  <a:srgbClr val="004043"/>
                </a:solidFill>
              </a:rPr>
              <a:t> </a:t>
            </a:r>
            <a:r>
              <a:rPr lang="en-US" sz="3600" dirty="0" err="1">
                <a:solidFill>
                  <a:srgbClr val="004043"/>
                </a:solidFill>
              </a:rPr>
              <a:t>Awas</a:t>
            </a:r>
            <a:r>
              <a:rPr lang="en-US" sz="3600" dirty="0">
                <a:solidFill>
                  <a:srgbClr val="004043"/>
                </a:solidFill>
              </a:rPr>
              <a:t> </a:t>
            </a:r>
            <a:r>
              <a:rPr lang="en-US" sz="3600" dirty="0" err="1">
                <a:solidFill>
                  <a:srgbClr val="004043"/>
                </a:solidFill>
              </a:rPr>
              <a:t>Yojana</a:t>
            </a:r>
            <a:r>
              <a:rPr lang="en-US" sz="3600" dirty="0">
                <a:solidFill>
                  <a:srgbClr val="004043"/>
                </a:solidFill>
              </a:rPr>
              <a:t> </a:t>
            </a:r>
            <a:endParaRPr lang="en-IN" sz="3600" dirty="0">
              <a:solidFill>
                <a:srgbClr val="004043"/>
              </a:solidFill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82896" y="138366"/>
            <a:ext cx="1399553" cy="338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294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40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/>
          <p:cNvSpPr/>
          <p:nvPr/>
        </p:nvSpPr>
        <p:spPr>
          <a:xfrm>
            <a:off x="209550" y="904875"/>
            <a:ext cx="11772900" cy="5724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ight Triangle 5"/>
          <p:cNvSpPr/>
          <p:nvPr/>
        </p:nvSpPr>
        <p:spPr>
          <a:xfrm rot="16200000">
            <a:off x="7547243" y="589189"/>
            <a:ext cx="323850" cy="32385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/>
          <p:cNvSpPr txBox="1"/>
          <p:nvPr/>
        </p:nvSpPr>
        <p:spPr>
          <a:xfrm>
            <a:off x="324931" y="169459"/>
            <a:ext cx="67930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INFRASTRUCTURE FOR NEW INDIA</a:t>
            </a:r>
            <a:endParaRPr lang="en-IN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24931" y="998696"/>
            <a:ext cx="7115175" cy="132343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US" sz="4000" b="1" dirty="0">
                <a:solidFill>
                  <a:srgbClr val="004043"/>
                </a:solidFill>
              </a:rPr>
              <a:t>Urban Transformation through Smart Cities</a:t>
            </a:r>
            <a:endParaRPr lang="en-IN" sz="4000" b="1" dirty="0">
              <a:solidFill>
                <a:srgbClr val="004043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8688" y="584744"/>
            <a:ext cx="4110926" cy="2582701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0071109" y="6351285"/>
            <a:ext cx="146706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solidFill>
                  <a:srgbClr val="004043"/>
                </a:solidFill>
              </a:rPr>
              <a:t>As on 1</a:t>
            </a:r>
            <a:r>
              <a:rPr lang="en-US" sz="1100" baseline="30000" dirty="0">
                <a:solidFill>
                  <a:srgbClr val="004043"/>
                </a:solidFill>
              </a:rPr>
              <a:t>st</a:t>
            </a:r>
            <a:r>
              <a:rPr lang="en-US" sz="1100" dirty="0">
                <a:solidFill>
                  <a:srgbClr val="004043"/>
                </a:solidFill>
              </a:rPr>
              <a:t> January 2019</a:t>
            </a:r>
          </a:p>
        </p:txBody>
      </p:sp>
      <p:sp>
        <p:nvSpPr>
          <p:cNvPr id="2" name="Rectangle 1"/>
          <p:cNvSpPr/>
          <p:nvPr/>
        </p:nvSpPr>
        <p:spPr>
          <a:xfrm>
            <a:off x="779250" y="3835212"/>
            <a:ext cx="393077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rgbClr val="004043"/>
                </a:solidFill>
              </a:rPr>
              <a:t>100 </a:t>
            </a:r>
            <a:r>
              <a:rPr lang="en-US" sz="2400" b="1" dirty="0">
                <a:solidFill>
                  <a:srgbClr val="004043"/>
                </a:solidFill>
              </a:rPr>
              <a:t>urban </a:t>
            </a:r>
            <a:r>
              <a:rPr lang="en-US" sz="2400" b="1" dirty="0" err="1">
                <a:solidFill>
                  <a:srgbClr val="004043"/>
                </a:solidFill>
              </a:rPr>
              <a:t>centres</a:t>
            </a:r>
            <a:r>
              <a:rPr lang="en-US" sz="2400" b="1" dirty="0">
                <a:solidFill>
                  <a:srgbClr val="004043"/>
                </a:solidFill>
              </a:rPr>
              <a:t> chosen as Smart Cities </a:t>
            </a:r>
            <a:r>
              <a:rPr lang="en-US" sz="2400" dirty="0">
                <a:solidFill>
                  <a:srgbClr val="004043"/>
                </a:solidFill>
              </a:rPr>
              <a:t>to ensure improved quality of living, sustainable urban planning and development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250" y="2778816"/>
            <a:ext cx="2190750" cy="981075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5169197" y="3534888"/>
            <a:ext cx="6274250" cy="2608648"/>
          </a:xfrm>
          <a:prstGeom prst="rect">
            <a:avLst/>
          </a:prstGeom>
          <a:solidFill>
            <a:srgbClr val="BBE2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5558087" y="4886310"/>
            <a:ext cx="573769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4043"/>
                </a:solidFill>
              </a:rPr>
              <a:t>Various development projects in these cities will cost  </a:t>
            </a:r>
            <a:r>
              <a:rPr lang="en-US" sz="2400" b="1" dirty="0">
                <a:solidFill>
                  <a:srgbClr val="004043"/>
                </a:solidFill>
                <a:latin typeface="Rupee" panose="02000500000000000000" pitchFamily="2" charset="0"/>
              </a:rPr>
              <a:t>₹</a:t>
            </a:r>
            <a:r>
              <a:rPr lang="en-US" sz="2400" b="1" dirty="0" smtClean="0">
                <a:solidFill>
                  <a:srgbClr val="004043"/>
                </a:solidFill>
              </a:rPr>
              <a:t>2,05,018 </a:t>
            </a:r>
            <a:r>
              <a:rPr lang="en-US" sz="2400" b="1" dirty="0">
                <a:solidFill>
                  <a:srgbClr val="004043"/>
                </a:solidFill>
              </a:rPr>
              <a:t>crores </a:t>
            </a:r>
            <a:r>
              <a:rPr lang="en-US" sz="2400" dirty="0">
                <a:solidFill>
                  <a:srgbClr val="004043"/>
                </a:solidFill>
              </a:rPr>
              <a:t>and positively impact </a:t>
            </a:r>
            <a:r>
              <a:rPr lang="en-US" sz="2400" dirty="0" smtClean="0">
                <a:solidFill>
                  <a:srgbClr val="004043"/>
                </a:solidFill>
              </a:rPr>
              <a:t>about </a:t>
            </a:r>
            <a:r>
              <a:rPr lang="en-US" sz="2400" b="1" dirty="0">
                <a:solidFill>
                  <a:srgbClr val="004043"/>
                </a:solidFill>
              </a:rPr>
              <a:t>10 crore Indians 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5978" y="3846151"/>
            <a:ext cx="5132351" cy="97155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 rot="2700000">
            <a:off x="4966040" y="4587469"/>
            <a:ext cx="379562" cy="3795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82896" y="138366"/>
            <a:ext cx="1399553" cy="338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41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40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/>
          <p:cNvSpPr/>
          <p:nvPr/>
        </p:nvSpPr>
        <p:spPr>
          <a:xfrm>
            <a:off x="209550" y="904875"/>
            <a:ext cx="11772900" cy="5724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004043"/>
              </a:solidFill>
            </a:endParaRPr>
          </a:p>
        </p:txBody>
      </p:sp>
      <p:sp>
        <p:nvSpPr>
          <p:cNvPr id="6" name="Right Triangle 5"/>
          <p:cNvSpPr/>
          <p:nvPr/>
        </p:nvSpPr>
        <p:spPr>
          <a:xfrm rot="16200000">
            <a:off x="7547243" y="589189"/>
            <a:ext cx="323850" cy="32385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/>
          <p:cNvSpPr txBox="1"/>
          <p:nvPr/>
        </p:nvSpPr>
        <p:spPr>
          <a:xfrm>
            <a:off x="324931" y="169459"/>
            <a:ext cx="67930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INFRASTRUCTURE FOR NEW INDIA</a:t>
            </a:r>
            <a:endParaRPr lang="en-IN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24931" y="958355"/>
            <a:ext cx="7111293" cy="1341092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US" sz="4000" b="1" dirty="0">
                <a:solidFill>
                  <a:srgbClr val="004043"/>
                </a:solidFill>
              </a:rPr>
              <a:t>More Roads and Highways, </a:t>
            </a:r>
            <a:r>
              <a:rPr lang="en-US" sz="4000" b="1" dirty="0" smtClean="0">
                <a:solidFill>
                  <a:srgbClr val="004043"/>
                </a:solidFill>
              </a:rPr>
              <a:t>Greater </a:t>
            </a:r>
            <a:r>
              <a:rPr lang="en-US" sz="4000" b="1" dirty="0">
                <a:solidFill>
                  <a:srgbClr val="004043"/>
                </a:solidFill>
              </a:rPr>
              <a:t>Transformation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8688" y="584744"/>
            <a:ext cx="4110926" cy="2582701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0071109" y="6351285"/>
            <a:ext cx="146706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solidFill>
                  <a:srgbClr val="004043"/>
                </a:solidFill>
              </a:rPr>
              <a:t>As on 1</a:t>
            </a:r>
            <a:r>
              <a:rPr lang="en-US" sz="1100" baseline="30000" dirty="0">
                <a:solidFill>
                  <a:srgbClr val="004043"/>
                </a:solidFill>
              </a:rPr>
              <a:t>st</a:t>
            </a:r>
            <a:r>
              <a:rPr lang="en-US" sz="1100" dirty="0">
                <a:solidFill>
                  <a:srgbClr val="004043"/>
                </a:solidFill>
              </a:rPr>
              <a:t> January 2019</a:t>
            </a:r>
          </a:p>
        </p:txBody>
      </p:sp>
      <p:sp>
        <p:nvSpPr>
          <p:cNvPr id="3" name="Rectangle 2"/>
          <p:cNvSpPr/>
          <p:nvPr/>
        </p:nvSpPr>
        <p:spPr>
          <a:xfrm>
            <a:off x="535918" y="2323020"/>
            <a:ext cx="6904188" cy="487755"/>
          </a:xfrm>
          <a:prstGeom prst="rect">
            <a:avLst/>
          </a:prstGeom>
          <a:solidFill>
            <a:srgbClr val="00404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Expansion of National Highways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34838" y="6135315"/>
            <a:ext cx="680541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4043"/>
                </a:solidFill>
              </a:rPr>
              <a:t>2,000 kms of coastal connectivity roads identified for construction and development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1994" y="3356455"/>
            <a:ext cx="495300" cy="381000"/>
          </a:xfrm>
          <a:prstGeom prst="rect">
            <a:avLst/>
          </a:prstGeom>
        </p:spPr>
      </p:pic>
      <p:grpSp>
        <p:nvGrpSpPr>
          <p:cNvPr id="28" name="Group 27"/>
          <p:cNvGrpSpPr/>
          <p:nvPr/>
        </p:nvGrpSpPr>
        <p:grpSpPr>
          <a:xfrm>
            <a:off x="534838" y="2961416"/>
            <a:ext cx="2096219" cy="3171965"/>
            <a:chOff x="534838" y="2961416"/>
            <a:chExt cx="2096219" cy="3171965"/>
          </a:xfrm>
        </p:grpSpPr>
        <p:sp>
          <p:nvSpPr>
            <p:cNvPr id="10" name="Rounded Rectangle 9"/>
            <p:cNvSpPr/>
            <p:nvPr/>
          </p:nvSpPr>
          <p:spPr>
            <a:xfrm>
              <a:off x="534838" y="2961416"/>
              <a:ext cx="2096219" cy="3171965"/>
            </a:xfrm>
            <a:prstGeom prst="roundRect">
              <a:avLst>
                <a:gd name="adj" fmla="val 4321"/>
              </a:avLst>
            </a:prstGeom>
            <a:solidFill>
              <a:srgbClr val="74C9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565318" y="3041211"/>
              <a:ext cx="2050211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 b="1" dirty="0" smtClean="0"/>
                <a:t>EXPENDITURE ON </a:t>
              </a:r>
            </a:p>
            <a:p>
              <a:pPr algn="ctr"/>
              <a:r>
                <a:rPr lang="en-US" sz="1200" b="1" dirty="0" smtClean="0"/>
                <a:t>ROAD CONSTRUCTION </a:t>
              </a:r>
              <a:endParaRPr lang="en-US" sz="1200" b="1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880695" y="5341620"/>
              <a:ext cx="587375" cy="501504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669067" y="4112567"/>
              <a:ext cx="587375" cy="1745089"/>
            </a:xfrm>
            <a:prstGeom prst="rect">
              <a:avLst/>
            </a:prstGeom>
            <a:solidFill>
              <a:srgbClr val="FF7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436974" y="3600263"/>
              <a:ext cx="967928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latin typeface="Rupee" panose="02000500000000000000" pitchFamily="2" charset="0"/>
                </a:rPr>
                <a:t>₹</a:t>
              </a:r>
              <a:r>
                <a:rPr lang="en-US" sz="1400" dirty="0" smtClean="0"/>
                <a:t>1,16,324 </a:t>
              </a:r>
              <a:endParaRPr lang="en-US" sz="1400" dirty="0"/>
            </a:p>
            <a:p>
              <a:pPr algn="ctr"/>
              <a:r>
                <a:rPr lang="en-US" sz="1400" dirty="0"/>
                <a:t>crores</a:t>
              </a: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747953" y="4777570"/>
              <a:ext cx="900465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latin typeface="Rupee" panose="02000500000000000000" pitchFamily="2" charset="0"/>
                </a:rPr>
                <a:t>₹</a:t>
              </a:r>
              <a:r>
                <a:rPr lang="en-US" sz="1400" dirty="0" smtClean="0"/>
                <a:t>32,483 </a:t>
              </a:r>
              <a:endParaRPr lang="en-US" sz="1400" dirty="0"/>
            </a:p>
            <a:p>
              <a:pPr algn="ctr"/>
              <a:r>
                <a:rPr lang="en-US" sz="1400" dirty="0"/>
                <a:t>crores</a:t>
              </a: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772296" y="5825895"/>
              <a:ext cx="788999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/>
                <a:t>2013-14 </a:t>
              </a: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656052" y="5847845"/>
              <a:ext cx="745717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/>
                <a:t>2017-18</a:t>
              </a:r>
            </a:p>
          </p:txBody>
        </p:sp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93779" y="5023477"/>
              <a:ext cx="542925" cy="790575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7573" y="5456676"/>
              <a:ext cx="238443" cy="347207"/>
            </a:xfrm>
            <a:prstGeom prst="rect">
              <a:avLst/>
            </a:prstGeom>
          </p:spPr>
        </p:pic>
      </p:grpSp>
      <p:grpSp>
        <p:nvGrpSpPr>
          <p:cNvPr id="29" name="Group 28"/>
          <p:cNvGrpSpPr/>
          <p:nvPr/>
        </p:nvGrpSpPr>
        <p:grpSpPr>
          <a:xfrm>
            <a:off x="2786913" y="2952879"/>
            <a:ext cx="2096219" cy="3171965"/>
            <a:chOff x="534838" y="2961416"/>
            <a:chExt cx="2096219" cy="3171965"/>
          </a:xfrm>
        </p:grpSpPr>
        <p:sp>
          <p:nvSpPr>
            <p:cNvPr id="30" name="Rounded Rectangle 29"/>
            <p:cNvSpPr/>
            <p:nvPr/>
          </p:nvSpPr>
          <p:spPr>
            <a:xfrm>
              <a:off x="534838" y="2961416"/>
              <a:ext cx="2096219" cy="3171965"/>
            </a:xfrm>
            <a:prstGeom prst="roundRect">
              <a:avLst>
                <a:gd name="adj" fmla="val 4321"/>
              </a:avLst>
            </a:prstGeom>
            <a:solidFill>
              <a:srgbClr val="74C9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565318" y="3041211"/>
              <a:ext cx="2050211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 b="1" dirty="0" smtClean="0"/>
                <a:t>NATIONAL HIGHWAY </a:t>
              </a:r>
            </a:p>
            <a:p>
              <a:pPr algn="ctr"/>
              <a:r>
                <a:rPr lang="en-US" sz="1200" b="1" dirty="0" smtClean="0"/>
                <a:t>NETWORK EXPANDED </a:t>
              </a:r>
              <a:endParaRPr lang="en-US" sz="1200" b="1" dirty="0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880695" y="4518529"/>
              <a:ext cx="587375" cy="132459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1669067" y="4112567"/>
              <a:ext cx="587375" cy="1745089"/>
            </a:xfrm>
            <a:prstGeom prst="rect">
              <a:avLst/>
            </a:prstGeom>
            <a:solidFill>
              <a:srgbClr val="FF7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1436974" y="3600263"/>
              <a:ext cx="967928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/>
                <a:t>1,20,543</a:t>
              </a:r>
            </a:p>
            <a:p>
              <a:pPr algn="ctr"/>
              <a:r>
                <a:rPr lang="en-US" sz="1400" dirty="0"/>
                <a:t>km</a:t>
              </a: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747953" y="4004616"/>
              <a:ext cx="900465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/>
                <a:t>92,851</a:t>
              </a:r>
            </a:p>
            <a:p>
              <a:pPr algn="ctr"/>
              <a:r>
                <a:rPr lang="en-US" sz="1400" dirty="0"/>
                <a:t>km</a:t>
              </a: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772296" y="5825895"/>
              <a:ext cx="788999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/>
                <a:t>2013-14 </a:t>
              </a: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1656052" y="5847845"/>
              <a:ext cx="745717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/>
                <a:t>2017-18</a:t>
              </a: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5034482" y="2957681"/>
            <a:ext cx="2305768" cy="3171965"/>
            <a:chOff x="534838" y="2961416"/>
            <a:chExt cx="2305768" cy="3171965"/>
          </a:xfrm>
        </p:grpSpPr>
        <p:sp>
          <p:nvSpPr>
            <p:cNvPr id="41" name="Rounded Rectangle 40"/>
            <p:cNvSpPr/>
            <p:nvPr/>
          </p:nvSpPr>
          <p:spPr>
            <a:xfrm>
              <a:off x="534838" y="2961416"/>
              <a:ext cx="2305768" cy="3171965"/>
            </a:xfrm>
            <a:prstGeom prst="roundRect">
              <a:avLst>
                <a:gd name="adj" fmla="val 4321"/>
              </a:avLst>
            </a:prstGeom>
            <a:solidFill>
              <a:srgbClr val="74C9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565317" y="3041211"/>
              <a:ext cx="2275289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 b="1" dirty="0" smtClean="0"/>
                <a:t>SPEED OF CONSTRUCTION</a:t>
              </a:r>
            </a:p>
            <a:p>
              <a:pPr algn="ctr"/>
              <a:r>
                <a:rPr lang="en-US" sz="1200" b="1" dirty="0" smtClean="0"/>
                <a:t> INCREASED</a:t>
              </a:r>
              <a:endParaRPr lang="en-US" sz="1200" b="1" dirty="0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880695" y="5027212"/>
              <a:ext cx="587375" cy="81591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1773897" y="4112567"/>
              <a:ext cx="587375" cy="1745089"/>
            </a:xfrm>
            <a:prstGeom prst="rect">
              <a:avLst/>
            </a:prstGeom>
            <a:solidFill>
              <a:srgbClr val="FF7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1583620" y="3600263"/>
              <a:ext cx="967928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/>
                <a:t>27 km</a:t>
              </a:r>
            </a:p>
            <a:p>
              <a:pPr algn="ctr"/>
              <a:r>
                <a:rPr lang="en-US" sz="1400" dirty="0"/>
                <a:t>per day</a:t>
              </a: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747953" y="4501520"/>
              <a:ext cx="900465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/>
                <a:t>12 kms</a:t>
              </a:r>
            </a:p>
            <a:p>
              <a:pPr algn="ctr"/>
              <a:r>
                <a:rPr lang="en-US" sz="1400" dirty="0"/>
                <a:t>per day </a:t>
              </a: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772296" y="5825895"/>
              <a:ext cx="788999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/>
                <a:t>2013-14 </a:t>
              </a: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1694726" y="5847845"/>
              <a:ext cx="745717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/>
                <a:t>2017-18</a:t>
              </a:r>
            </a:p>
          </p:txBody>
        </p:sp>
      </p:grpSp>
      <p:pic>
        <p:nvPicPr>
          <p:cNvPr id="51" name="Picture 5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9062" y="5365611"/>
            <a:ext cx="619125" cy="476250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2614" y="5365611"/>
            <a:ext cx="619125" cy="476250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9924" y="5350633"/>
            <a:ext cx="619125" cy="476250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5266" y="5377671"/>
            <a:ext cx="619125" cy="476250"/>
          </a:xfrm>
          <a:prstGeom prst="rect">
            <a:avLst/>
          </a:prstGeom>
        </p:spPr>
      </p:pic>
      <p:sp>
        <p:nvSpPr>
          <p:cNvPr id="68" name="Rectangle 67"/>
          <p:cNvSpPr/>
          <p:nvPr/>
        </p:nvSpPr>
        <p:spPr>
          <a:xfrm>
            <a:off x="7686108" y="3786699"/>
            <a:ext cx="209630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srgbClr val="004043"/>
                </a:solidFill>
              </a:rPr>
              <a:t>Over 1.89 lakh kilometers </a:t>
            </a:r>
            <a:r>
              <a:rPr lang="en-US" sz="1400" dirty="0" smtClean="0">
                <a:solidFill>
                  <a:srgbClr val="004043"/>
                </a:solidFill>
              </a:rPr>
              <a:t>of </a:t>
            </a:r>
            <a:r>
              <a:rPr lang="en-US" sz="1400" dirty="0">
                <a:solidFill>
                  <a:srgbClr val="004043"/>
                </a:solidFill>
              </a:rPr>
              <a:t>rural roads </a:t>
            </a:r>
            <a:r>
              <a:rPr lang="en-US" sz="1400" dirty="0" smtClean="0">
                <a:solidFill>
                  <a:srgbClr val="004043"/>
                </a:solidFill>
              </a:rPr>
              <a:t>built </a:t>
            </a:r>
            <a:r>
              <a:rPr lang="en-US" sz="1400" dirty="0">
                <a:solidFill>
                  <a:srgbClr val="004043"/>
                </a:solidFill>
              </a:rPr>
              <a:t>since </a:t>
            </a:r>
            <a:r>
              <a:rPr lang="en-US" sz="1400" dirty="0" smtClean="0"/>
              <a:t>2014</a:t>
            </a:r>
            <a:endParaRPr lang="en-US" sz="1400" dirty="0"/>
          </a:p>
        </p:txBody>
      </p:sp>
      <p:sp>
        <p:nvSpPr>
          <p:cNvPr id="69" name="Rectangle 68"/>
          <p:cNvSpPr/>
          <p:nvPr/>
        </p:nvSpPr>
        <p:spPr>
          <a:xfrm>
            <a:off x="9924826" y="3786699"/>
            <a:ext cx="1873633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4043"/>
                </a:solidFill>
              </a:rPr>
              <a:t>Rural road connectivity up from </a:t>
            </a:r>
            <a:r>
              <a:rPr lang="en-US" sz="1400" b="1" dirty="0">
                <a:solidFill>
                  <a:srgbClr val="004043"/>
                </a:solidFill>
              </a:rPr>
              <a:t>56% in 2014 to 91</a:t>
            </a:r>
            <a:r>
              <a:rPr lang="en-US" sz="1400" b="1" dirty="0" smtClean="0">
                <a:solidFill>
                  <a:srgbClr val="004043"/>
                </a:solidFill>
              </a:rPr>
              <a:t>%</a:t>
            </a:r>
            <a:endParaRPr lang="en-US" sz="1400" b="1" dirty="0">
              <a:solidFill>
                <a:srgbClr val="004043"/>
              </a:solidFill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9924826" y="4423738"/>
            <a:ext cx="137409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solidFill>
                  <a:srgbClr val="004043"/>
                </a:solidFill>
              </a:rPr>
              <a:t>(as on 9th </a:t>
            </a:r>
            <a:r>
              <a:rPr lang="en-US" sz="1100" dirty="0" smtClean="0">
                <a:solidFill>
                  <a:srgbClr val="004043"/>
                </a:solidFill>
              </a:rPr>
              <a:t>Aug</a:t>
            </a:r>
            <a:r>
              <a:rPr lang="en-US" sz="1100" dirty="0">
                <a:solidFill>
                  <a:srgbClr val="004043"/>
                </a:solidFill>
              </a:rPr>
              <a:t> </a:t>
            </a:r>
            <a:r>
              <a:rPr lang="en-US" sz="1100" dirty="0" smtClean="0">
                <a:solidFill>
                  <a:srgbClr val="004043"/>
                </a:solidFill>
              </a:rPr>
              <a:t>‘18</a:t>
            </a:r>
            <a:r>
              <a:rPr lang="en-US" sz="1100" dirty="0">
                <a:solidFill>
                  <a:srgbClr val="004043"/>
                </a:solidFill>
              </a:rPr>
              <a:t>)</a:t>
            </a:r>
          </a:p>
        </p:txBody>
      </p:sp>
      <p:pic>
        <p:nvPicPr>
          <p:cNvPr id="72" name="Picture 7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1473" y="3405699"/>
            <a:ext cx="495300" cy="381000"/>
          </a:xfrm>
          <a:prstGeom prst="rect">
            <a:avLst/>
          </a:prstGeom>
        </p:spPr>
      </p:pic>
      <p:sp>
        <p:nvSpPr>
          <p:cNvPr id="73" name="Rectangle 72"/>
          <p:cNvSpPr/>
          <p:nvPr/>
        </p:nvSpPr>
        <p:spPr>
          <a:xfrm>
            <a:off x="7686107" y="5326187"/>
            <a:ext cx="217545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4043"/>
                </a:solidFill>
              </a:rPr>
              <a:t>Average speed of road construction goes up from  69 km/day (2013-14) to </a:t>
            </a:r>
            <a:r>
              <a:rPr lang="en-US" sz="1400" b="1" dirty="0">
                <a:solidFill>
                  <a:srgbClr val="004043"/>
                </a:solidFill>
              </a:rPr>
              <a:t>134 km/day (2017-18)</a:t>
            </a:r>
          </a:p>
        </p:txBody>
      </p:sp>
      <p:sp>
        <p:nvSpPr>
          <p:cNvPr id="74" name="Rectangle 73"/>
          <p:cNvSpPr/>
          <p:nvPr/>
        </p:nvSpPr>
        <p:spPr>
          <a:xfrm>
            <a:off x="9924826" y="5326187"/>
            <a:ext cx="187363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4043"/>
                </a:solidFill>
              </a:rPr>
              <a:t>Enhanced road connectivity </a:t>
            </a:r>
            <a:r>
              <a:rPr lang="en-US" sz="1400" dirty="0">
                <a:solidFill>
                  <a:srgbClr val="004043"/>
                </a:solidFill>
              </a:rPr>
              <a:t>in every village by 2019 in inaccessible areas</a:t>
            </a:r>
            <a:endParaRPr lang="en-US" sz="1400" b="1" dirty="0">
              <a:solidFill>
                <a:srgbClr val="004043"/>
              </a:solidFill>
            </a:endParaRPr>
          </a:p>
        </p:txBody>
      </p:sp>
      <p:pic>
        <p:nvPicPr>
          <p:cNvPr id="75" name="Picture 7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1994" y="4880560"/>
            <a:ext cx="495300" cy="381000"/>
          </a:xfrm>
          <a:prstGeom prst="rect">
            <a:avLst/>
          </a:prstGeom>
        </p:spPr>
      </p:pic>
      <p:pic>
        <p:nvPicPr>
          <p:cNvPr id="76" name="Picture 7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1473" y="4929804"/>
            <a:ext cx="495300" cy="381000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82896" y="138366"/>
            <a:ext cx="1399553" cy="338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423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40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/>
          <p:cNvSpPr/>
          <p:nvPr/>
        </p:nvSpPr>
        <p:spPr>
          <a:xfrm>
            <a:off x="209550" y="904875"/>
            <a:ext cx="11772900" cy="5724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ight Triangle 5"/>
          <p:cNvSpPr/>
          <p:nvPr/>
        </p:nvSpPr>
        <p:spPr>
          <a:xfrm rot="16200000">
            <a:off x="7538617" y="589189"/>
            <a:ext cx="323850" cy="32385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/>
          <p:cNvSpPr txBox="1"/>
          <p:nvPr/>
        </p:nvSpPr>
        <p:spPr>
          <a:xfrm>
            <a:off x="324931" y="169459"/>
            <a:ext cx="67930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INFRASTRUCTURE FOR NEW INDIA</a:t>
            </a:r>
            <a:endParaRPr lang="en-IN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24931" y="998696"/>
            <a:ext cx="7115175" cy="707886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IN" sz="4000" b="1" dirty="0">
                <a:solidFill>
                  <a:srgbClr val="004043"/>
                </a:solidFill>
              </a:rPr>
              <a:t>Railways Development on Track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0779" y="584744"/>
            <a:ext cx="4118835" cy="2582701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0071109" y="6351285"/>
            <a:ext cx="146706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solidFill>
                  <a:srgbClr val="004043"/>
                </a:solidFill>
              </a:rPr>
              <a:t>As on 1</a:t>
            </a:r>
            <a:r>
              <a:rPr lang="en-US" sz="1100" baseline="30000" dirty="0">
                <a:solidFill>
                  <a:srgbClr val="004043"/>
                </a:solidFill>
              </a:rPr>
              <a:t>st</a:t>
            </a:r>
            <a:r>
              <a:rPr lang="en-US" sz="1100" dirty="0">
                <a:solidFill>
                  <a:srgbClr val="004043"/>
                </a:solidFill>
              </a:rPr>
              <a:t> January 2019</a:t>
            </a:r>
          </a:p>
        </p:txBody>
      </p:sp>
      <p:sp>
        <p:nvSpPr>
          <p:cNvPr id="2" name="Rectangle 1"/>
          <p:cNvSpPr/>
          <p:nvPr/>
        </p:nvSpPr>
        <p:spPr>
          <a:xfrm>
            <a:off x="567907" y="2690626"/>
            <a:ext cx="318458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 smtClean="0">
                <a:solidFill>
                  <a:srgbClr val="004043"/>
                </a:solidFill>
              </a:rPr>
              <a:t>BEST EVER SAFETY</a:t>
            </a:r>
          </a:p>
          <a:p>
            <a:pPr algn="ctr"/>
            <a:r>
              <a:rPr lang="en-US" b="1" dirty="0" smtClean="0">
                <a:solidFill>
                  <a:srgbClr val="004043"/>
                </a:solidFill>
              </a:rPr>
              <a:t>RECORD IN 2017-18</a:t>
            </a:r>
            <a:endParaRPr lang="en-US" b="1" dirty="0">
              <a:solidFill>
                <a:srgbClr val="004043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36556" y="3275596"/>
            <a:ext cx="3047286" cy="8156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500" dirty="0">
                <a:solidFill>
                  <a:srgbClr val="004043"/>
                </a:solidFill>
              </a:rPr>
              <a:t>Less than 100 accidents recorded </a:t>
            </a:r>
            <a:endParaRPr lang="en-US" sz="1500" dirty="0" smtClean="0">
              <a:solidFill>
                <a:srgbClr val="004043"/>
              </a:solidFill>
            </a:endParaRPr>
          </a:p>
          <a:p>
            <a:pPr algn="ctr"/>
            <a:r>
              <a:rPr lang="en-US" sz="1500" dirty="0" smtClean="0">
                <a:solidFill>
                  <a:srgbClr val="004043"/>
                </a:solidFill>
              </a:rPr>
              <a:t>in </a:t>
            </a:r>
            <a:r>
              <a:rPr lang="en-US" sz="1500" dirty="0">
                <a:solidFill>
                  <a:srgbClr val="004043"/>
                </a:solidFill>
              </a:rPr>
              <a:t>a year. </a:t>
            </a:r>
            <a:r>
              <a:rPr lang="en-US" sz="1600" b="1" dirty="0">
                <a:solidFill>
                  <a:srgbClr val="004043"/>
                </a:solidFill>
              </a:rPr>
              <a:t>62% reduction in consequential train accidents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2049" y="1830877"/>
            <a:ext cx="876300" cy="876300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 flipH="1">
            <a:off x="566469" y="3413451"/>
            <a:ext cx="27029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3512751" y="3413451"/>
            <a:ext cx="2286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3741351" y="3413452"/>
            <a:ext cx="0" cy="304485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566469" y="3413452"/>
            <a:ext cx="0" cy="304485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566469" y="6458306"/>
            <a:ext cx="318602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1200698" y="4598528"/>
            <a:ext cx="552091" cy="1499238"/>
          </a:xfrm>
          <a:prstGeom prst="rect">
            <a:avLst/>
          </a:prstGeom>
          <a:solidFill>
            <a:srgbClr val="007E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9" name="Rectangle 28"/>
          <p:cNvSpPr/>
          <p:nvPr/>
        </p:nvSpPr>
        <p:spPr>
          <a:xfrm>
            <a:off x="2263079" y="5187717"/>
            <a:ext cx="552091" cy="910049"/>
          </a:xfrm>
          <a:prstGeom prst="rect">
            <a:avLst/>
          </a:prstGeom>
          <a:solidFill>
            <a:srgbClr val="13A90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0" name="Rectangle 29"/>
          <p:cNvSpPr/>
          <p:nvPr/>
        </p:nvSpPr>
        <p:spPr>
          <a:xfrm>
            <a:off x="1194428" y="4245587"/>
            <a:ext cx="6207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118 </a:t>
            </a:r>
          </a:p>
        </p:txBody>
      </p:sp>
      <p:sp>
        <p:nvSpPr>
          <p:cNvPr id="34" name="Rectangle 33"/>
          <p:cNvSpPr/>
          <p:nvPr/>
        </p:nvSpPr>
        <p:spPr>
          <a:xfrm>
            <a:off x="2318551" y="4795688"/>
            <a:ext cx="4411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73</a:t>
            </a:r>
          </a:p>
        </p:txBody>
      </p:sp>
      <p:sp>
        <p:nvSpPr>
          <p:cNvPr id="35" name="Rectangle 34"/>
          <p:cNvSpPr/>
          <p:nvPr/>
        </p:nvSpPr>
        <p:spPr>
          <a:xfrm>
            <a:off x="2166266" y="6107253"/>
            <a:ext cx="70243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/>
              <a:t>2017-18</a:t>
            </a:r>
          </a:p>
        </p:txBody>
      </p:sp>
      <p:sp>
        <p:nvSpPr>
          <p:cNvPr id="36" name="Rectangle 35"/>
          <p:cNvSpPr/>
          <p:nvPr/>
        </p:nvSpPr>
        <p:spPr>
          <a:xfrm>
            <a:off x="1103885" y="6107253"/>
            <a:ext cx="70243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/>
              <a:t>2013-14</a:t>
            </a:r>
          </a:p>
        </p:txBody>
      </p:sp>
      <p:cxnSp>
        <p:nvCxnSpPr>
          <p:cNvPr id="40" name="Straight Connector 39"/>
          <p:cNvCxnSpPr/>
          <p:nvPr/>
        </p:nvCxnSpPr>
        <p:spPr>
          <a:xfrm>
            <a:off x="836762" y="6097766"/>
            <a:ext cx="2355012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1804483" y="4614919"/>
            <a:ext cx="458596" cy="57279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Rectangle 43"/>
          <p:cNvSpPr/>
          <p:nvPr/>
        </p:nvSpPr>
        <p:spPr>
          <a:xfrm>
            <a:off x="4101499" y="5921780"/>
            <a:ext cx="220191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004043"/>
                </a:solidFill>
              </a:rPr>
              <a:t>BROAD GAUGE LINE COMMISSIONED</a:t>
            </a:r>
            <a:endParaRPr lang="en-US" sz="1600" b="1" dirty="0">
              <a:solidFill>
                <a:srgbClr val="004043"/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6626299" y="5920671"/>
            <a:ext cx="202067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dirty="0" smtClean="0">
                <a:solidFill>
                  <a:srgbClr val="004043"/>
                </a:solidFill>
              </a:rPr>
              <a:t> </a:t>
            </a:r>
            <a:r>
              <a:rPr lang="en-US" sz="1600" b="1" dirty="0" smtClean="0">
                <a:solidFill>
                  <a:srgbClr val="004043"/>
                </a:solidFill>
              </a:rPr>
              <a:t>50% INCREASE IN TRACK RENEWAL </a:t>
            </a:r>
            <a:endParaRPr lang="en-US" sz="1600" b="1" dirty="0">
              <a:solidFill>
                <a:srgbClr val="004043"/>
              </a:solidFill>
            </a:endParaRPr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0483" y="3385470"/>
            <a:ext cx="2754302" cy="1547932"/>
          </a:xfrm>
          <a:prstGeom prst="rect">
            <a:avLst/>
          </a:prstGeom>
          <a:ln w="38100">
            <a:noFill/>
          </a:ln>
        </p:spPr>
      </p:pic>
      <p:sp>
        <p:nvSpPr>
          <p:cNvPr id="50" name="Rectangle 49"/>
          <p:cNvSpPr/>
          <p:nvPr/>
        </p:nvSpPr>
        <p:spPr>
          <a:xfrm>
            <a:off x="9040768" y="4933401"/>
            <a:ext cx="2756543" cy="1223787"/>
          </a:xfrm>
          <a:prstGeom prst="rect">
            <a:avLst/>
          </a:prstGeom>
          <a:solidFill>
            <a:srgbClr val="004043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North East is fully integrated with rest of India with the entire network converted to Broad Gauge</a:t>
            </a:r>
          </a:p>
        </p:txBody>
      </p:sp>
      <p:grpSp>
        <p:nvGrpSpPr>
          <p:cNvPr id="60" name="Group 59"/>
          <p:cNvGrpSpPr/>
          <p:nvPr/>
        </p:nvGrpSpPr>
        <p:grpSpPr>
          <a:xfrm>
            <a:off x="4066306" y="3136439"/>
            <a:ext cx="2107193" cy="2729171"/>
            <a:chOff x="4238941" y="3024298"/>
            <a:chExt cx="2107193" cy="2729171"/>
          </a:xfrm>
        </p:grpSpPr>
        <p:pic>
          <p:nvPicPr>
            <p:cNvPr id="54" name="Picture 5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40343" y="3597766"/>
              <a:ext cx="1793635" cy="1750588"/>
            </a:xfrm>
            <a:prstGeom prst="rect">
              <a:avLst/>
            </a:prstGeom>
          </p:spPr>
        </p:pic>
        <p:sp>
          <p:nvSpPr>
            <p:cNvPr id="56" name="Rectangle 55"/>
            <p:cNvSpPr/>
            <p:nvPr/>
          </p:nvSpPr>
          <p:spPr>
            <a:xfrm>
              <a:off x="4259726" y="5476470"/>
              <a:ext cx="702436" cy="276999"/>
            </a:xfrm>
            <a:prstGeom prst="rect">
              <a:avLst/>
            </a:prstGeom>
            <a:solidFill>
              <a:srgbClr val="643F29"/>
            </a:solidFill>
          </p:spPr>
          <p:txBody>
            <a:bodyPr wrap="none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2009-14</a:t>
              </a: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5298439" y="5471586"/>
              <a:ext cx="1031051" cy="276999"/>
            </a:xfrm>
            <a:prstGeom prst="rect">
              <a:avLst/>
            </a:prstGeom>
            <a:solidFill>
              <a:srgbClr val="643F29"/>
            </a:solidFill>
          </p:spPr>
          <p:txBody>
            <a:bodyPr wrap="none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2014 - Mar18</a:t>
              </a: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4238941" y="3707302"/>
              <a:ext cx="1047082" cy="5539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b="1" dirty="0" smtClean="0">
                  <a:solidFill>
                    <a:srgbClr val="FF0000"/>
                  </a:solidFill>
                </a:rPr>
                <a:t>7,600 kms</a:t>
              </a:r>
            </a:p>
            <a:p>
              <a:r>
                <a:rPr lang="en-US" sz="1400" dirty="0"/>
                <a:t>in 5 years</a:t>
              </a: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5404851" y="3024298"/>
              <a:ext cx="9412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b="1" dirty="0">
                  <a:solidFill>
                    <a:srgbClr val="FF0000"/>
                  </a:solidFill>
                </a:rPr>
                <a:t>9,528 </a:t>
              </a:r>
              <a:r>
                <a:rPr lang="en-US" sz="1400" b="1" dirty="0" smtClean="0">
                  <a:solidFill>
                    <a:srgbClr val="FF0000"/>
                  </a:solidFill>
                </a:rPr>
                <a:t>kms</a:t>
              </a:r>
            </a:p>
            <a:p>
              <a:r>
                <a:rPr lang="en-US" sz="1400" dirty="0" smtClean="0"/>
                <a:t>in </a:t>
              </a:r>
              <a:r>
                <a:rPr lang="en-US" sz="1400" dirty="0"/>
                <a:t>4 years</a:t>
              </a:r>
            </a:p>
          </p:txBody>
        </p:sp>
      </p:grpSp>
      <p:grpSp>
        <p:nvGrpSpPr>
          <p:cNvPr id="61" name="Group 60"/>
          <p:cNvGrpSpPr/>
          <p:nvPr/>
        </p:nvGrpSpPr>
        <p:grpSpPr>
          <a:xfrm>
            <a:off x="6533344" y="3341983"/>
            <a:ext cx="2212992" cy="2513511"/>
            <a:chOff x="4238941" y="3239958"/>
            <a:chExt cx="2212992" cy="2513511"/>
          </a:xfrm>
        </p:grpSpPr>
        <p:pic>
          <p:nvPicPr>
            <p:cNvPr id="62" name="Picture 6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40343" y="3597766"/>
              <a:ext cx="1793635" cy="1750588"/>
            </a:xfrm>
            <a:prstGeom prst="rect">
              <a:avLst/>
            </a:prstGeom>
          </p:spPr>
        </p:pic>
        <p:sp>
          <p:nvSpPr>
            <p:cNvPr id="63" name="Rectangle 62"/>
            <p:cNvSpPr/>
            <p:nvPr/>
          </p:nvSpPr>
          <p:spPr>
            <a:xfrm>
              <a:off x="4259726" y="5476470"/>
              <a:ext cx="702436" cy="276999"/>
            </a:xfrm>
            <a:prstGeom prst="rect">
              <a:avLst/>
            </a:prstGeom>
            <a:solidFill>
              <a:srgbClr val="643F29"/>
            </a:solidFill>
          </p:spPr>
          <p:txBody>
            <a:bodyPr wrap="none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2009-14</a:t>
              </a:r>
            </a:p>
          </p:txBody>
        </p:sp>
        <p:sp>
          <p:nvSpPr>
            <p:cNvPr id="64" name="Rectangle 63"/>
            <p:cNvSpPr/>
            <p:nvPr/>
          </p:nvSpPr>
          <p:spPr>
            <a:xfrm>
              <a:off x="5298439" y="5471586"/>
              <a:ext cx="1031051" cy="276999"/>
            </a:xfrm>
            <a:prstGeom prst="rect">
              <a:avLst/>
            </a:prstGeom>
            <a:solidFill>
              <a:srgbClr val="643F29"/>
            </a:solidFill>
          </p:spPr>
          <p:txBody>
            <a:bodyPr wrap="none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2014 - Mar18</a:t>
              </a:r>
            </a:p>
          </p:txBody>
        </p:sp>
        <p:sp>
          <p:nvSpPr>
            <p:cNvPr id="65" name="Rectangle 64"/>
            <p:cNvSpPr/>
            <p:nvPr/>
          </p:nvSpPr>
          <p:spPr>
            <a:xfrm>
              <a:off x="4238941" y="3879826"/>
              <a:ext cx="1047082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b="1" dirty="0">
                  <a:solidFill>
                    <a:srgbClr val="FF0000"/>
                  </a:solidFill>
                </a:rPr>
                <a:t>2,926 kms</a:t>
              </a:r>
              <a:endParaRPr lang="en-US" sz="1600" dirty="0"/>
            </a:p>
          </p:txBody>
        </p:sp>
        <p:sp>
          <p:nvSpPr>
            <p:cNvPr id="66" name="Rectangle 65"/>
            <p:cNvSpPr/>
            <p:nvPr/>
          </p:nvSpPr>
          <p:spPr>
            <a:xfrm>
              <a:off x="5404851" y="3239958"/>
              <a:ext cx="1047082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b="1" dirty="0">
                  <a:solidFill>
                    <a:srgbClr val="FF0000"/>
                  </a:solidFill>
                </a:rPr>
                <a:t>4,405 kms</a:t>
              </a:r>
              <a:endParaRPr lang="en-US" sz="1600" dirty="0"/>
            </a:p>
          </p:txBody>
        </p:sp>
      </p:grpSp>
      <p:pic>
        <p:nvPicPr>
          <p:cNvPr id="41" name="Picture 4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82896" y="138366"/>
            <a:ext cx="1399553" cy="338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51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40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/>
          <p:cNvSpPr/>
          <p:nvPr/>
        </p:nvSpPr>
        <p:spPr>
          <a:xfrm>
            <a:off x="209550" y="904875"/>
            <a:ext cx="11772900" cy="5724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ight Triangle 5"/>
          <p:cNvSpPr/>
          <p:nvPr/>
        </p:nvSpPr>
        <p:spPr>
          <a:xfrm rot="16200000">
            <a:off x="7538617" y="589189"/>
            <a:ext cx="323850" cy="32385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/>
          <p:cNvSpPr txBox="1"/>
          <p:nvPr/>
        </p:nvSpPr>
        <p:spPr>
          <a:xfrm>
            <a:off x="324931" y="169459"/>
            <a:ext cx="67930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INFRASTRUCTURE FOR NEW INDIA</a:t>
            </a:r>
            <a:endParaRPr lang="en-IN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24932" y="958355"/>
            <a:ext cx="6878126" cy="132343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IN" sz="4000" b="1" dirty="0">
                <a:solidFill>
                  <a:srgbClr val="004043"/>
                </a:solidFill>
              </a:rPr>
              <a:t>Promising Affordable Air Travel </a:t>
            </a:r>
            <a:r>
              <a:rPr lang="en-IN" sz="4000" dirty="0">
                <a:solidFill>
                  <a:srgbClr val="004043"/>
                </a:solidFill>
              </a:rPr>
              <a:t>Ude Desh ka Aam Nagrik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2467" y="584744"/>
            <a:ext cx="4117147" cy="2582701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0071109" y="6351285"/>
            <a:ext cx="146706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solidFill>
                  <a:srgbClr val="004043"/>
                </a:solidFill>
              </a:rPr>
              <a:t>As on 1</a:t>
            </a:r>
            <a:r>
              <a:rPr lang="en-US" sz="1100" baseline="30000" dirty="0">
                <a:solidFill>
                  <a:srgbClr val="004043"/>
                </a:solidFill>
              </a:rPr>
              <a:t>st</a:t>
            </a:r>
            <a:r>
              <a:rPr lang="en-US" sz="1100" dirty="0">
                <a:solidFill>
                  <a:srgbClr val="004043"/>
                </a:solidFill>
              </a:rPr>
              <a:t> January 2019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1836" y="1537305"/>
            <a:ext cx="1825830" cy="801208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428858" y="2635802"/>
            <a:ext cx="1920240" cy="1920240"/>
          </a:xfrm>
          <a:prstGeom prst="ellipse">
            <a:avLst/>
          </a:prstGeom>
          <a:solidFill>
            <a:srgbClr val="4CA391"/>
          </a:solidFill>
          <a:ln w="76200">
            <a:solidFill>
              <a:srgbClr val="E3E3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India emerges as the world’s third largest aviation market</a:t>
            </a:r>
          </a:p>
        </p:txBody>
      </p:sp>
      <p:sp>
        <p:nvSpPr>
          <p:cNvPr id="17" name="Oval 16"/>
          <p:cNvSpPr/>
          <p:nvPr/>
        </p:nvSpPr>
        <p:spPr>
          <a:xfrm>
            <a:off x="2598867" y="2649249"/>
            <a:ext cx="1919575" cy="1920240"/>
          </a:xfrm>
          <a:prstGeom prst="ellipse">
            <a:avLst/>
          </a:prstGeom>
          <a:solidFill>
            <a:srgbClr val="4CA391"/>
          </a:solidFill>
          <a:ln w="76200">
            <a:solidFill>
              <a:srgbClr val="E3E3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Passenger traffic growth in the </a:t>
            </a:r>
            <a:r>
              <a:rPr lang="en-US" sz="1600" dirty="0" smtClean="0"/>
              <a:t>range of </a:t>
            </a:r>
            <a:r>
              <a:rPr lang="en-US" sz="1600" dirty="0"/>
              <a:t>18-20% over the past </a:t>
            </a:r>
            <a:r>
              <a:rPr lang="en-US" sz="1600" dirty="0" smtClean="0"/>
              <a:t>3 </a:t>
            </a:r>
            <a:r>
              <a:rPr lang="en-US" sz="1600" dirty="0"/>
              <a:t>years</a:t>
            </a:r>
          </a:p>
        </p:txBody>
      </p:sp>
      <p:sp>
        <p:nvSpPr>
          <p:cNvPr id="18" name="Oval 17"/>
          <p:cNvSpPr/>
          <p:nvPr/>
        </p:nvSpPr>
        <p:spPr>
          <a:xfrm>
            <a:off x="4760244" y="2662696"/>
            <a:ext cx="1920240" cy="1920240"/>
          </a:xfrm>
          <a:prstGeom prst="ellipse">
            <a:avLst/>
          </a:prstGeom>
          <a:solidFill>
            <a:srgbClr val="4CA391"/>
          </a:solidFill>
          <a:ln w="76200">
            <a:solidFill>
              <a:srgbClr val="E3E3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For the first time, more people traveled in airplanes than in AC trains</a:t>
            </a:r>
          </a:p>
        </p:txBody>
      </p:sp>
      <p:sp>
        <p:nvSpPr>
          <p:cNvPr id="20" name="Oval 19"/>
          <p:cNvSpPr/>
          <p:nvPr/>
        </p:nvSpPr>
        <p:spPr>
          <a:xfrm>
            <a:off x="1415752" y="4551216"/>
            <a:ext cx="1920240" cy="1920240"/>
          </a:xfrm>
          <a:prstGeom prst="ellipse">
            <a:avLst/>
          </a:prstGeom>
          <a:solidFill>
            <a:srgbClr val="4CA391"/>
          </a:solidFill>
          <a:ln w="76200">
            <a:solidFill>
              <a:srgbClr val="E3E3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Domestic air passengers crossed 100 million in 2017</a:t>
            </a:r>
          </a:p>
        </p:txBody>
      </p:sp>
      <p:sp>
        <p:nvSpPr>
          <p:cNvPr id="21" name="Oval 20"/>
          <p:cNvSpPr/>
          <p:nvPr/>
        </p:nvSpPr>
        <p:spPr>
          <a:xfrm>
            <a:off x="3723781" y="4551216"/>
            <a:ext cx="1920240" cy="1920240"/>
          </a:xfrm>
          <a:prstGeom prst="ellipse">
            <a:avLst/>
          </a:prstGeom>
          <a:solidFill>
            <a:srgbClr val="4CA391"/>
          </a:solidFill>
          <a:ln w="76200">
            <a:solidFill>
              <a:srgbClr val="E3E3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National Civil Aviation Policy-2016 unveiled to transform the sector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658" y="2334412"/>
            <a:ext cx="548640" cy="54864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6044" y="2300138"/>
            <a:ext cx="548640" cy="54864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667" y="2287821"/>
            <a:ext cx="548640" cy="54864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1552" y="4271093"/>
            <a:ext cx="548640" cy="54864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9581" y="4192109"/>
            <a:ext cx="548640" cy="54864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59412" y="3470509"/>
            <a:ext cx="2459916" cy="2629565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373115" y="3484967"/>
            <a:ext cx="2557532" cy="2624272"/>
          </a:xfrm>
          <a:prstGeom prst="rect">
            <a:avLst/>
          </a:prstGeom>
        </p:spPr>
      </p:pic>
      <p:sp>
        <p:nvSpPr>
          <p:cNvPr id="29" name="Rectangle 28"/>
          <p:cNvSpPr/>
          <p:nvPr/>
        </p:nvSpPr>
        <p:spPr>
          <a:xfrm>
            <a:off x="7058041" y="3622816"/>
            <a:ext cx="1982403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300" dirty="0">
                <a:solidFill>
                  <a:schemeClr val="bg1"/>
                </a:solidFill>
              </a:rPr>
              <a:t> </a:t>
            </a:r>
            <a:r>
              <a:rPr lang="en-US" sz="1600" dirty="0">
                <a:solidFill>
                  <a:schemeClr val="bg1"/>
                </a:solidFill>
              </a:rPr>
              <a:t>102 operational airports since Independence</a:t>
            </a:r>
            <a:r>
              <a:rPr lang="en-US" sz="1300" dirty="0">
                <a:solidFill>
                  <a:schemeClr val="bg1"/>
                </a:solidFill>
              </a:rPr>
              <a:t>, </a:t>
            </a:r>
            <a:r>
              <a:rPr lang="en-US" sz="2000" b="1" dirty="0" smtClean="0">
                <a:solidFill>
                  <a:schemeClr val="bg1"/>
                </a:solidFill>
              </a:rPr>
              <a:t>UDAN </a:t>
            </a:r>
            <a:r>
              <a:rPr lang="en-US" sz="2000" b="1" dirty="0">
                <a:solidFill>
                  <a:schemeClr val="bg1"/>
                </a:solidFill>
              </a:rPr>
              <a:t>added 34 airports </a:t>
            </a:r>
          </a:p>
        </p:txBody>
      </p:sp>
      <p:sp>
        <p:nvSpPr>
          <p:cNvPr id="30" name="Rectangle 29"/>
          <p:cNvSpPr/>
          <p:nvPr/>
        </p:nvSpPr>
        <p:spPr>
          <a:xfrm>
            <a:off x="9491063" y="4439535"/>
            <a:ext cx="2248219" cy="1354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300" dirty="0">
                <a:solidFill>
                  <a:schemeClr val="bg1"/>
                </a:solidFill>
              </a:rPr>
              <a:t> </a:t>
            </a:r>
            <a:r>
              <a:rPr lang="en-US" sz="1600" dirty="0">
                <a:solidFill>
                  <a:schemeClr val="bg1"/>
                </a:solidFill>
              </a:rPr>
              <a:t>Regional air </a:t>
            </a:r>
            <a:r>
              <a:rPr lang="en-US" sz="1600" dirty="0" smtClean="0">
                <a:solidFill>
                  <a:schemeClr val="bg1"/>
                </a:solidFill>
              </a:rPr>
              <a:t>connectivity </a:t>
            </a:r>
            <a:r>
              <a:rPr lang="en-US" sz="1600" dirty="0">
                <a:solidFill>
                  <a:schemeClr val="bg1"/>
                </a:solidFill>
              </a:rPr>
              <a:t>to unserved &amp; underserved airports at subsidized fare of </a:t>
            </a:r>
            <a:r>
              <a:rPr lang="en-US" b="1" dirty="0">
                <a:solidFill>
                  <a:schemeClr val="bg1"/>
                </a:solidFill>
                <a:latin typeface="Rupee" panose="02000500000000000000" pitchFamily="2" charset="0"/>
              </a:rPr>
              <a:t>₹</a:t>
            </a:r>
            <a:r>
              <a:rPr lang="en-US" b="1" dirty="0" smtClean="0">
                <a:solidFill>
                  <a:schemeClr val="bg1"/>
                </a:solidFill>
              </a:rPr>
              <a:t>2,500 </a:t>
            </a:r>
            <a:r>
              <a:rPr lang="en-US" b="1" dirty="0">
                <a:solidFill>
                  <a:schemeClr val="bg1"/>
                </a:solidFill>
              </a:rPr>
              <a:t>per hour</a:t>
            </a: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582896" y="138366"/>
            <a:ext cx="1399553" cy="338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406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40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/>
          <p:cNvSpPr/>
          <p:nvPr/>
        </p:nvSpPr>
        <p:spPr>
          <a:xfrm>
            <a:off x="209550" y="904875"/>
            <a:ext cx="11772900" cy="5724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IN" dirty="0"/>
              <a:t>Deadweight Tonnage*</a:t>
            </a:r>
          </a:p>
          <a:p>
            <a:pPr algn="ctr"/>
            <a:endParaRPr lang="en-IN" dirty="0"/>
          </a:p>
        </p:txBody>
      </p:sp>
      <p:sp>
        <p:nvSpPr>
          <p:cNvPr id="6" name="Right Triangle 5"/>
          <p:cNvSpPr/>
          <p:nvPr/>
        </p:nvSpPr>
        <p:spPr>
          <a:xfrm rot="16200000">
            <a:off x="7538617" y="589189"/>
            <a:ext cx="323850" cy="32385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/>
          <p:cNvSpPr txBox="1"/>
          <p:nvPr/>
        </p:nvSpPr>
        <p:spPr>
          <a:xfrm>
            <a:off x="324931" y="169459"/>
            <a:ext cx="67930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INFRASTRUCTURE FOR NEW INDIA</a:t>
            </a:r>
            <a:endParaRPr lang="en-IN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24932" y="958355"/>
            <a:ext cx="6878126" cy="132343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IN" sz="4000" b="1" dirty="0">
                <a:solidFill>
                  <a:srgbClr val="004043"/>
                </a:solidFill>
              </a:rPr>
              <a:t>Harnessing Inland Waterways to Boost </a:t>
            </a:r>
            <a:r>
              <a:rPr lang="en-IN" sz="4000" b="1" dirty="0" smtClean="0">
                <a:solidFill>
                  <a:srgbClr val="004043"/>
                </a:solidFill>
              </a:rPr>
              <a:t>Connectivity</a:t>
            </a:r>
            <a:endParaRPr lang="en-IN" sz="4000" b="1" dirty="0">
              <a:solidFill>
                <a:srgbClr val="004043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2467" y="590482"/>
            <a:ext cx="4117147" cy="2571225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0071109" y="6351285"/>
            <a:ext cx="146706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solidFill>
                  <a:srgbClr val="004043"/>
                </a:solidFill>
              </a:rPr>
              <a:t>As on 1</a:t>
            </a:r>
            <a:r>
              <a:rPr lang="en-US" sz="1100" baseline="30000" dirty="0">
                <a:solidFill>
                  <a:srgbClr val="004043"/>
                </a:solidFill>
              </a:rPr>
              <a:t>st</a:t>
            </a:r>
            <a:r>
              <a:rPr lang="en-US" sz="1100" dirty="0">
                <a:solidFill>
                  <a:srgbClr val="004043"/>
                </a:solidFill>
              </a:rPr>
              <a:t> January 2019</a:t>
            </a:r>
          </a:p>
        </p:txBody>
      </p:sp>
      <p:sp>
        <p:nvSpPr>
          <p:cNvPr id="29" name="Rectangle 28"/>
          <p:cNvSpPr/>
          <p:nvPr/>
        </p:nvSpPr>
        <p:spPr>
          <a:xfrm>
            <a:off x="7058041" y="3622816"/>
            <a:ext cx="1982403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300" dirty="0">
                <a:solidFill>
                  <a:schemeClr val="bg1"/>
                </a:solidFill>
              </a:rPr>
              <a:t> </a:t>
            </a:r>
            <a:r>
              <a:rPr lang="en-US" sz="1600" dirty="0">
                <a:solidFill>
                  <a:schemeClr val="bg1"/>
                </a:solidFill>
              </a:rPr>
              <a:t>102 operational airports since Independence</a:t>
            </a:r>
            <a:r>
              <a:rPr lang="en-US" sz="1300" dirty="0">
                <a:solidFill>
                  <a:schemeClr val="bg1"/>
                </a:solidFill>
              </a:rPr>
              <a:t>, </a:t>
            </a:r>
            <a:r>
              <a:rPr lang="en-US" sz="2000" b="1" dirty="0" smtClean="0">
                <a:solidFill>
                  <a:schemeClr val="bg1"/>
                </a:solidFill>
              </a:rPr>
              <a:t>UDAN </a:t>
            </a:r>
            <a:r>
              <a:rPr lang="en-US" sz="2000" b="1" dirty="0">
                <a:solidFill>
                  <a:schemeClr val="bg1"/>
                </a:solidFill>
              </a:rPr>
              <a:t>added 34 airports </a:t>
            </a:r>
          </a:p>
        </p:txBody>
      </p:sp>
      <p:sp>
        <p:nvSpPr>
          <p:cNvPr id="30" name="Rectangle 29"/>
          <p:cNvSpPr/>
          <p:nvPr/>
        </p:nvSpPr>
        <p:spPr>
          <a:xfrm>
            <a:off x="9491063" y="4439535"/>
            <a:ext cx="2248219" cy="1354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300" dirty="0">
                <a:solidFill>
                  <a:schemeClr val="bg1"/>
                </a:solidFill>
              </a:rPr>
              <a:t> </a:t>
            </a:r>
            <a:r>
              <a:rPr lang="en-US" sz="1600" dirty="0">
                <a:solidFill>
                  <a:schemeClr val="bg1"/>
                </a:solidFill>
              </a:rPr>
              <a:t>Regional air </a:t>
            </a:r>
            <a:r>
              <a:rPr lang="en-US" sz="1600" dirty="0" smtClean="0">
                <a:solidFill>
                  <a:schemeClr val="bg1"/>
                </a:solidFill>
              </a:rPr>
              <a:t>connectivity </a:t>
            </a:r>
            <a:r>
              <a:rPr lang="en-US" sz="1600" dirty="0">
                <a:solidFill>
                  <a:schemeClr val="bg1"/>
                </a:solidFill>
              </a:rPr>
              <a:t>to unserved &amp; underserved airports at subsidized fare of </a:t>
            </a:r>
            <a:r>
              <a:rPr lang="en-US" b="1" dirty="0">
                <a:solidFill>
                  <a:schemeClr val="bg1"/>
                </a:solidFill>
                <a:latin typeface="Rupee" panose="02000500000000000000" pitchFamily="2" charset="0"/>
              </a:rPr>
              <a:t>₹</a:t>
            </a:r>
            <a:r>
              <a:rPr lang="en-US" b="1" dirty="0" smtClean="0">
                <a:solidFill>
                  <a:schemeClr val="bg1"/>
                </a:solidFill>
              </a:rPr>
              <a:t>2,500 </a:t>
            </a:r>
            <a:r>
              <a:rPr lang="en-US" b="1" dirty="0">
                <a:solidFill>
                  <a:schemeClr val="bg1"/>
                </a:solidFill>
              </a:rPr>
              <a:t>per hour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96252" y="4349272"/>
            <a:ext cx="3167743" cy="1755356"/>
          </a:xfrm>
          <a:prstGeom prst="roundRect">
            <a:avLst/>
          </a:prstGeom>
          <a:solidFill>
            <a:srgbClr val="0040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1" name="Rounded Rectangle 30"/>
          <p:cNvSpPr/>
          <p:nvPr/>
        </p:nvSpPr>
        <p:spPr>
          <a:xfrm>
            <a:off x="4430745" y="4346872"/>
            <a:ext cx="3167743" cy="1755356"/>
          </a:xfrm>
          <a:prstGeom prst="roundRect">
            <a:avLst/>
          </a:prstGeom>
          <a:solidFill>
            <a:srgbClr val="0040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IN" dirty="0"/>
          </a:p>
        </p:txBody>
      </p:sp>
      <p:sp>
        <p:nvSpPr>
          <p:cNvPr id="32" name="Rounded Rectangle 31"/>
          <p:cNvSpPr/>
          <p:nvPr/>
        </p:nvSpPr>
        <p:spPr>
          <a:xfrm>
            <a:off x="8404031" y="4327661"/>
            <a:ext cx="3167743" cy="1755356"/>
          </a:xfrm>
          <a:prstGeom prst="roundRect">
            <a:avLst/>
          </a:prstGeom>
          <a:solidFill>
            <a:srgbClr val="0040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IN" dirty="0"/>
          </a:p>
        </p:txBody>
      </p:sp>
      <p:sp>
        <p:nvSpPr>
          <p:cNvPr id="12" name="Oval 11"/>
          <p:cNvSpPr/>
          <p:nvPr/>
        </p:nvSpPr>
        <p:spPr>
          <a:xfrm>
            <a:off x="1529324" y="3644015"/>
            <a:ext cx="1216479" cy="1216479"/>
          </a:xfrm>
          <a:prstGeom prst="ellipse">
            <a:avLst/>
          </a:prstGeom>
          <a:solidFill>
            <a:schemeClr val="bg1"/>
          </a:solidFill>
          <a:ln>
            <a:solidFill>
              <a:srgbClr val="0040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074" name="Picture 2" descr="C:\Users\Tarun Tapaswai\Desktop\New folder (5)\SHIP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5293" y="3681737"/>
            <a:ext cx="824533" cy="708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Oval 32"/>
          <p:cNvSpPr/>
          <p:nvPr/>
        </p:nvSpPr>
        <p:spPr>
          <a:xfrm>
            <a:off x="5487759" y="3657799"/>
            <a:ext cx="1216479" cy="1216479"/>
          </a:xfrm>
          <a:prstGeom prst="ellipse">
            <a:avLst/>
          </a:prstGeom>
          <a:solidFill>
            <a:schemeClr val="bg1"/>
          </a:solidFill>
          <a:ln>
            <a:solidFill>
              <a:srgbClr val="0040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075" name="Picture 3" descr="C:\Users\Tarun Tapaswai\Desktop\New folder (5)\TI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4896" y="3777789"/>
            <a:ext cx="802203" cy="689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Oval 33"/>
          <p:cNvSpPr/>
          <p:nvPr/>
        </p:nvSpPr>
        <p:spPr>
          <a:xfrm>
            <a:off x="9389393" y="3573418"/>
            <a:ext cx="1216479" cy="1216479"/>
          </a:xfrm>
          <a:prstGeom prst="ellipse">
            <a:avLst/>
          </a:prstGeom>
          <a:solidFill>
            <a:schemeClr val="bg1"/>
          </a:solidFill>
          <a:ln>
            <a:solidFill>
              <a:srgbClr val="0040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076" name="Picture 4" descr="C:\Users\Tarun Tapaswai\Desktop\New folder (5)\ARROW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7557" y="3713022"/>
            <a:ext cx="783821" cy="67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894246" y="4873560"/>
            <a:ext cx="26697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First of the 4 multi-modal terminals constructed on </a:t>
            </a:r>
            <a:r>
              <a:rPr lang="en-IN" b="1" dirty="0">
                <a:solidFill>
                  <a:schemeClr val="bg1"/>
                </a:solidFill>
              </a:rPr>
              <a:t>National Waterways – </a:t>
            </a:r>
            <a:r>
              <a:rPr lang="en-IN" b="1" dirty="0" smtClean="0">
                <a:solidFill>
                  <a:schemeClr val="bg1"/>
                </a:solidFill>
              </a:rPr>
              <a:t>I</a:t>
            </a:r>
            <a:endParaRPr lang="en-IN" b="1" dirty="0">
              <a:solidFill>
                <a:schemeClr val="bg1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712282" y="4879008"/>
            <a:ext cx="26697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Completed in a record time under </a:t>
            </a:r>
            <a:r>
              <a:rPr lang="en-IN" b="1" dirty="0" err="1" smtClean="0">
                <a:solidFill>
                  <a:schemeClr val="bg1"/>
                </a:solidFill>
              </a:rPr>
              <a:t>Rs</a:t>
            </a:r>
            <a:r>
              <a:rPr lang="en-IN" b="1" dirty="0" smtClean="0">
                <a:solidFill>
                  <a:schemeClr val="bg1"/>
                </a:solidFill>
              </a:rPr>
              <a:t> </a:t>
            </a:r>
            <a:r>
              <a:rPr lang="en-IN" b="1" dirty="0">
                <a:solidFill>
                  <a:schemeClr val="bg1"/>
                </a:solidFill>
              </a:rPr>
              <a:t>5369 crore Jal Marg </a:t>
            </a:r>
            <a:r>
              <a:rPr lang="en-IN" b="1" dirty="0" err="1">
                <a:solidFill>
                  <a:schemeClr val="bg1"/>
                </a:solidFill>
              </a:rPr>
              <a:t>Vikas</a:t>
            </a:r>
            <a:r>
              <a:rPr lang="en-IN" b="1" dirty="0">
                <a:solidFill>
                  <a:schemeClr val="bg1"/>
                </a:solidFill>
              </a:rPr>
              <a:t> </a:t>
            </a:r>
            <a:r>
              <a:rPr lang="en-IN" b="1" dirty="0" smtClean="0">
                <a:solidFill>
                  <a:schemeClr val="bg1"/>
                </a:solidFill>
              </a:rPr>
              <a:t>Project</a:t>
            </a:r>
            <a:endParaRPr lang="en-IN" b="1" dirty="0">
              <a:solidFill>
                <a:schemeClr val="bg1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8684843" y="4879008"/>
            <a:ext cx="28331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Enable commercial navigation of vessels of </a:t>
            </a:r>
            <a:r>
              <a:rPr lang="en-IN" b="1" dirty="0">
                <a:solidFill>
                  <a:schemeClr val="bg1"/>
                </a:solidFill>
              </a:rPr>
              <a:t>1,500-2,000 DWT* </a:t>
            </a:r>
            <a:r>
              <a:rPr lang="en-IN" b="1" dirty="0" smtClean="0">
                <a:solidFill>
                  <a:schemeClr val="bg1"/>
                </a:solidFill>
              </a:rPr>
              <a:t>capacity</a:t>
            </a:r>
            <a:endParaRPr lang="en-IN" b="1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57764" y="6354679"/>
            <a:ext cx="2967716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IN" sz="1100" dirty="0">
                <a:solidFill>
                  <a:srgbClr val="004043"/>
                </a:solidFill>
              </a:rPr>
              <a:t>Deadweight Tonnage*</a:t>
            </a:r>
          </a:p>
          <a:p>
            <a:endParaRPr lang="en-IN" dirty="0"/>
          </a:p>
        </p:txBody>
      </p:sp>
      <p:sp>
        <p:nvSpPr>
          <p:cNvPr id="2" name="TextBox 1"/>
          <p:cNvSpPr txBox="1"/>
          <p:nvPr/>
        </p:nvSpPr>
        <p:spPr>
          <a:xfrm>
            <a:off x="381100" y="2366682"/>
            <a:ext cx="70022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 smtClean="0">
                <a:solidFill>
                  <a:srgbClr val="004043"/>
                </a:solidFill>
              </a:rPr>
              <a:t>India’s </a:t>
            </a:r>
            <a:r>
              <a:rPr lang="en-IN" sz="3200" dirty="0">
                <a:solidFill>
                  <a:srgbClr val="004043"/>
                </a:solidFill>
              </a:rPr>
              <a:t>First Inland Waterways Terminal on River </a:t>
            </a:r>
            <a:r>
              <a:rPr lang="en-IN" sz="3200" dirty="0" smtClean="0">
                <a:solidFill>
                  <a:srgbClr val="004043"/>
                </a:solidFill>
              </a:rPr>
              <a:t>Ganga Inaugurated </a:t>
            </a:r>
            <a:endParaRPr lang="en-IN" sz="3200" dirty="0">
              <a:solidFill>
                <a:srgbClr val="004043"/>
              </a:solidFill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82896" y="138366"/>
            <a:ext cx="1399553" cy="338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937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4043"/>
          </a:solidFill>
          <a:ln>
            <a:solidFill>
              <a:srgbClr val="0040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/>
          <p:cNvSpPr/>
          <p:nvPr/>
        </p:nvSpPr>
        <p:spPr>
          <a:xfrm>
            <a:off x="209550" y="904875"/>
            <a:ext cx="11772900" cy="5724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/>
          <p:cNvSpPr txBox="1"/>
          <p:nvPr/>
        </p:nvSpPr>
        <p:spPr>
          <a:xfrm>
            <a:off x="324931" y="169459"/>
            <a:ext cx="67930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INFRASTRUCTURE FOR NEW INDIA</a:t>
            </a:r>
          </a:p>
        </p:txBody>
      </p:sp>
      <p:sp>
        <p:nvSpPr>
          <p:cNvPr id="8" name="Rectangle 7"/>
          <p:cNvSpPr/>
          <p:nvPr/>
        </p:nvSpPr>
        <p:spPr>
          <a:xfrm>
            <a:off x="324931" y="998696"/>
            <a:ext cx="7115175" cy="120032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IN" sz="3600" b="1" dirty="0">
                <a:solidFill>
                  <a:srgbClr val="004043"/>
                </a:solidFill>
              </a:rPr>
              <a:t>Thrust to Environment Friendly &amp; Cheaper Fuel 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584744"/>
            <a:ext cx="4133849" cy="2582701"/>
          </a:xfrm>
          <a:prstGeom prst="rect">
            <a:avLst/>
          </a:prstGeom>
        </p:spPr>
      </p:pic>
      <p:sp>
        <p:nvSpPr>
          <p:cNvPr id="10" name="Right Triangle 9"/>
          <p:cNvSpPr/>
          <p:nvPr/>
        </p:nvSpPr>
        <p:spPr>
          <a:xfrm rot="16200000">
            <a:off x="7521146" y="572708"/>
            <a:ext cx="341551" cy="341551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13" name="Group 12"/>
          <p:cNvGrpSpPr/>
          <p:nvPr/>
        </p:nvGrpSpPr>
        <p:grpSpPr>
          <a:xfrm>
            <a:off x="188120" y="5649712"/>
            <a:ext cx="11802456" cy="1002313"/>
            <a:chOff x="-137198" y="5649712"/>
            <a:chExt cx="12127773" cy="1002313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888626" y="5649712"/>
              <a:ext cx="3101949" cy="996133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5911785" y="5655892"/>
              <a:ext cx="3002288" cy="996133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39643" y="5649712"/>
              <a:ext cx="3101949" cy="996133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-137198" y="5655892"/>
              <a:ext cx="3002288" cy="996133"/>
            </a:xfrm>
            <a:prstGeom prst="rect">
              <a:avLst/>
            </a:prstGeom>
          </p:spPr>
        </p:pic>
      </p:grpSp>
      <p:sp>
        <p:nvSpPr>
          <p:cNvPr id="25" name="Rectangle 24"/>
          <p:cNvSpPr/>
          <p:nvPr/>
        </p:nvSpPr>
        <p:spPr>
          <a:xfrm>
            <a:off x="10376006" y="5601520"/>
            <a:ext cx="146706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solidFill>
                  <a:srgbClr val="004043"/>
                </a:solidFill>
              </a:rPr>
              <a:t>As on 1</a:t>
            </a:r>
            <a:r>
              <a:rPr lang="en-US" sz="1100" baseline="30000" dirty="0">
                <a:solidFill>
                  <a:srgbClr val="004043"/>
                </a:solidFill>
              </a:rPr>
              <a:t>st</a:t>
            </a:r>
            <a:r>
              <a:rPr lang="en-US" sz="1100" dirty="0">
                <a:solidFill>
                  <a:srgbClr val="004043"/>
                </a:solidFill>
              </a:rPr>
              <a:t> January 2019</a:t>
            </a: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0023" y="4374475"/>
            <a:ext cx="3161833" cy="1280385"/>
          </a:xfrm>
          <a:prstGeom prst="rect">
            <a:avLst/>
          </a:prstGeom>
        </p:spPr>
      </p:pic>
      <p:sp>
        <p:nvSpPr>
          <p:cNvPr id="43" name="Oval 42"/>
          <p:cNvSpPr/>
          <p:nvPr/>
        </p:nvSpPr>
        <p:spPr>
          <a:xfrm>
            <a:off x="241765" y="2653319"/>
            <a:ext cx="2289278" cy="2267405"/>
          </a:xfrm>
          <a:prstGeom prst="ellipse">
            <a:avLst/>
          </a:prstGeom>
          <a:solidFill>
            <a:srgbClr val="FEC8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2" name="Rounded Rectangle 51"/>
          <p:cNvSpPr/>
          <p:nvPr/>
        </p:nvSpPr>
        <p:spPr>
          <a:xfrm>
            <a:off x="387067" y="6291705"/>
            <a:ext cx="9219514" cy="276999"/>
          </a:xfrm>
          <a:prstGeom prst="roundRect">
            <a:avLst>
              <a:gd name="adj" fmla="val 50000"/>
            </a:avLst>
          </a:prstGeom>
          <a:solidFill>
            <a:srgbClr val="FEC8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3" name="Rectangle 52"/>
          <p:cNvSpPr/>
          <p:nvPr/>
        </p:nvSpPr>
        <p:spPr>
          <a:xfrm>
            <a:off x="601255" y="6291705"/>
            <a:ext cx="884754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IN" sz="1200" b="1" dirty="0">
                <a:solidFill>
                  <a:srgbClr val="004043"/>
                </a:solidFill>
              </a:rPr>
              <a:t>CNG is cheaper by 60% &amp; 45% </a:t>
            </a:r>
            <a:r>
              <a:rPr lang="en-IN" sz="1200" dirty="0">
                <a:solidFill>
                  <a:srgbClr val="004043"/>
                </a:solidFill>
              </a:rPr>
              <a:t>as compared with Petrol and Diesel respectively &amp; </a:t>
            </a:r>
            <a:r>
              <a:rPr lang="en-IN" sz="1200" b="1" dirty="0">
                <a:solidFill>
                  <a:srgbClr val="004043"/>
                </a:solidFill>
              </a:rPr>
              <a:t>PNG is cheaper by 40% </a:t>
            </a:r>
            <a:r>
              <a:rPr lang="en-IN" sz="1200" dirty="0">
                <a:solidFill>
                  <a:srgbClr val="004043"/>
                </a:solidFill>
              </a:rPr>
              <a:t>as compared to market price </a:t>
            </a:r>
            <a:r>
              <a:rPr lang="en-IN" sz="1200" dirty="0" smtClean="0">
                <a:solidFill>
                  <a:srgbClr val="004043"/>
                </a:solidFill>
              </a:rPr>
              <a:t>LPG</a:t>
            </a:r>
            <a:endParaRPr lang="en-IN" sz="1200" dirty="0">
              <a:solidFill>
                <a:srgbClr val="004043"/>
              </a:solidFill>
            </a:endParaRPr>
          </a:p>
        </p:txBody>
      </p:sp>
      <p:pic>
        <p:nvPicPr>
          <p:cNvPr id="67" name="Picture 6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5940" y="5716532"/>
            <a:ext cx="1449874" cy="537492"/>
          </a:xfrm>
          <a:prstGeom prst="rect">
            <a:avLst/>
          </a:prstGeom>
        </p:spPr>
      </p:pic>
      <p:sp>
        <p:nvSpPr>
          <p:cNvPr id="61" name="Oval 60"/>
          <p:cNvSpPr/>
          <p:nvPr/>
        </p:nvSpPr>
        <p:spPr>
          <a:xfrm>
            <a:off x="2377102" y="2706237"/>
            <a:ext cx="2177785" cy="2169014"/>
          </a:xfrm>
          <a:prstGeom prst="ellipse">
            <a:avLst/>
          </a:prstGeom>
          <a:solidFill>
            <a:srgbClr val="FEC8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3" name="Rectangle 62"/>
          <p:cNvSpPr/>
          <p:nvPr/>
        </p:nvSpPr>
        <p:spPr>
          <a:xfrm>
            <a:off x="484304" y="2777542"/>
            <a:ext cx="1931875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2000" dirty="0" smtClean="0">
                <a:solidFill>
                  <a:srgbClr val="004043"/>
                </a:solidFill>
              </a:rPr>
              <a:t>Foundation Stones laid for City Gas Distribution (CGD) projects in 129 districts</a:t>
            </a:r>
            <a:endParaRPr lang="en-IN" sz="2000" dirty="0">
              <a:solidFill>
                <a:srgbClr val="004043"/>
              </a:solidFill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2564911" y="2839223"/>
            <a:ext cx="187669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2000" dirty="0" smtClean="0">
                <a:solidFill>
                  <a:srgbClr val="004043"/>
                </a:solidFill>
              </a:rPr>
              <a:t>10th CGD Projects Bidding Round launched to cover additional 124 districts </a:t>
            </a:r>
            <a:endParaRPr lang="en-IN" sz="2000" dirty="0">
              <a:solidFill>
                <a:srgbClr val="004043"/>
              </a:solidFill>
            </a:endParaRPr>
          </a:p>
        </p:txBody>
      </p:sp>
      <p:sp>
        <p:nvSpPr>
          <p:cNvPr id="79" name="Oval 78"/>
          <p:cNvSpPr/>
          <p:nvPr/>
        </p:nvSpPr>
        <p:spPr>
          <a:xfrm>
            <a:off x="1868256" y="4449232"/>
            <a:ext cx="1413898" cy="1413898"/>
          </a:xfrm>
          <a:prstGeom prst="ellipse">
            <a:avLst/>
          </a:prstGeom>
          <a:solidFill>
            <a:srgbClr val="0A782D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80" name="Picture 7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01247" y="4606811"/>
            <a:ext cx="901177" cy="915481"/>
          </a:xfrm>
          <a:prstGeom prst="rect">
            <a:avLst/>
          </a:prstGeom>
        </p:spPr>
      </p:pic>
      <p:cxnSp>
        <p:nvCxnSpPr>
          <p:cNvPr id="81" name="Straight Connector 80"/>
          <p:cNvCxnSpPr/>
          <p:nvPr/>
        </p:nvCxnSpPr>
        <p:spPr>
          <a:xfrm>
            <a:off x="7850661" y="3455723"/>
            <a:ext cx="0" cy="2006548"/>
          </a:xfrm>
          <a:prstGeom prst="line">
            <a:avLst/>
          </a:prstGeom>
          <a:ln w="28575">
            <a:solidFill>
              <a:srgbClr val="00404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Oval 81"/>
          <p:cNvSpPr/>
          <p:nvPr/>
        </p:nvSpPr>
        <p:spPr>
          <a:xfrm>
            <a:off x="9632241" y="3273385"/>
            <a:ext cx="2128571" cy="2128571"/>
          </a:xfrm>
          <a:prstGeom prst="ellipse">
            <a:avLst/>
          </a:prstGeom>
          <a:solidFill>
            <a:srgbClr val="004043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3" name="Rectangle 82"/>
          <p:cNvSpPr/>
          <p:nvPr/>
        </p:nvSpPr>
        <p:spPr>
          <a:xfrm>
            <a:off x="9794836" y="3616281"/>
            <a:ext cx="1885018" cy="15286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1600"/>
              </a:lnSpc>
            </a:pPr>
            <a:r>
              <a:rPr lang="en-IN" dirty="0" smtClean="0">
                <a:solidFill>
                  <a:schemeClr val="bg1"/>
                </a:solidFill>
              </a:rPr>
              <a:t>CGD </a:t>
            </a:r>
            <a:r>
              <a:rPr lang="en-IN" dirty="0">
                <a:solidFill>
                  <a:schemeClr val="bg1"/>
                </a:solidFill>
              </a:rPr>
              <a:t>Projects </a:t>
            </a:r>
            <a:endParaRPr lang="en-IN" dirty="0" smtClean="0">
              <a:solidFill>
                <a:schemeClr val="bg1"/>
              </a:solidFill>
            </a:endParaRPr>
          </a:p>
          <a:p>
            <a:pPr algn="ctr">
              <a:lnSpc>
                <a:spcPts val="1600"/>
              </a:lnSpc>
            </a:pPr>
            <a:r>
              <a:rPr lang="en-IN" dirty="0" smtClean="0">
                <a:solidFill>
                  <a:schemeClr val="bg1"/>
                </a:solidFill>
              </a:rPr>
              <a:t>in </a:t>
            </a:r>
            <a:r>
              <a:rPr lang="en-IN" dirty="0">
                <a:solidFill>
                  <a:schemeClr val="bg1"/>
                </a:solidFill>
              </a:rPr>
              <a:t>96 cities benefiting 46.5 lakh households &amp; 32 lakh CNG vehicles </a:t>
            </a:r>
            <a:endParaRPr lang="en-IN" dirty="0" smtClean="0">
              <a:solidFill>
                <a:schemeClr val="bg1"/>
              </a:solidFill>
            </a:endParaRPr>
          </a:p>
          <a:p>
            <a:pPr algn="ctr">
              <a:lnSpc>
                <a:spcPts val="1600"/>
              </a:lnSpc>
            </a:pPr>
            <a:r>
              <a:rPr lang="en-IN" sz="1200" dirty="0" smtClean="0">
                <a:solidFill>
                  <a:schemeClr val="bg1"/>
                </a:solidFill>
              </a:rPr>
              <a:t>(</a:t>
            </a:r>
            <a:r>
              <a:rPr lang="en-IN" sz="1200" dirty="0">
                <a:solidFill>
                  <a:schemeClr val="bg1"/>
                </a:solidFill>
              </a:rPr>
              <a:t>till Sept. 2018</a:t>
            </a:r>
            <a:r>
              <a:rPr lang="en-IN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84" name="Oval 83"/>
          <p:cNvSpPr/>
          <p:nvPr/>
        </p:nvSpPr>
        <p:spPr>
          <a:xfrm>
            <a:off x="8359508" y="4002316"/>
            <a:ext cx="1413898" cy="1413898"/>
          </a:xfrm>
          <a:prstGeom prst="ellipse">
            <a:avLst/>
          </a:prstGeom>
          <a:solidFill>
            <a:srgbClr val="0A782D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85" name="Picture 8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02750" y="4341952"/>
            <a:ext cx="749165" cy="749165"/>
          </a:xfrm>
          <a:prstGeom prst="rect">
            <a:avLst/>
          </a:prstGeom>
        </p:spPr>
      </p:pic>
      <p:sp>
        <p:nvSpPr>
          <p:cNvPr id="36" name="Oval 35"/>
          <p:cNvSpPr/>
          <p:nvPr/>
        </p:nvSpPr>
        <p:spPr>
          <a:xfrm>
            <a:off x="5192917" y="2040140"/>
            <a:ext cx="2128571" cy="2128571"/>
          </a:xfrm>
          <a:prstGeom prst="ellipse">
            <a:avLst/>
          </a:prstGeom>
          <a:solidFill>
            <a:srgbClr val="004043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7" name="Rectangle 36"/>
          <p:cNvSpPr/>
          <p:nvPr/>
        </p:nvSpPr>
        <p:spPr>
          <a:xfrm>
            <a:off x="5298940" y="2273113"/>
            <a:ext cx="1948626" cy="15286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1600"/>
              </a:lnSpc>
            </a:pPr>
            <a:r>
              <a:rPr lang="en-IN" sz="1700" dirty="0">
                <a:solidFill>
                  <a:schemeClr val="bg1"/>
                </a:solidFill>
              </a:rPr>
              <a:t>2 crore </a:t>
            </a:r>
            <a:endParaRPr lang="en-IN" sz="1700" dirty="0" smtClean="0">
              <a:solidFill>
                <a:schemeClr val="bg1"/>
              </a:solidFill>
            </a:endParaRPr>
          </a:p>
          <a:p>
            <a:pPr algn="ctr">
              <a:lnSpc>
                <a:spcPts val="1600"/>
              </a:lnSpc>
            </a:pPr>
            <a:r>
              <a:rPr lang="en-IN" sz="1700" dirty="0" smtClean="0">
                <a:solidFill>
                  <a:schemeClr val="bg1"/>
                </a:solidFill>
              </a:rPr>
              <a:t>PNG </a:t>
            </a:r>
            <a:r>
              <a:rPr lang="en-IN" sz="1700" dirty="0">
                <a:solidFill>
                  <a:schemeClr val="bg1"/>
                </a:solidFill>
              </a:rPr>
              <a:t>connections </a:t>
            </a:r>
            <a:endParaRPr lang="en-IN" sz="1700" dirty="0" smtClean="0">
              <a:solidFill>
                <a:schemeClr val="bg1"/>
              </a:solidFill>
            </a:endParaRPr>
          </a:p>
          <a:p>
            <a:pPr algn="ctr">
              <a:lnSpc>
                <a:spcPts val="1600"/>
              </a:lnSpc>
            </a:pPr>
            <a:r>
              <a:rPr lang="en-IN" sz="1700" dirty="0" smtClean="0">
                <a:solidFill>
                  <a:schemeClr val="bg1"/>
                </a:solidFill>
              </a:rPr>
              <a:t>&amp; </a:t>
            </a:r>
            <a:r>
              <a:rPr lang="en-IN" sz="1700" dirty="0">
                <a:solidFill>
                  <a:schemeClr val="bg1"/>
                </a:solidFill>
              </a:rPr>
              <a:t>4,600 CNG stations to be installed </a:t>
            </a:r>
            <a:r>
              <a:rPr lang="en-IN" sz="1700" dirty="0" smtClean="0">
                <a:solidFill>
                  <a:schemeClr val="bg1"/>
                </a:solidFill>
              </a:rPr>
              <a:t>in 8 years to </a:t>
            </a:r>
            <a:r>
              <a:rPr lang="en-IN" sz="1700" dirty="0">
                <a:solidFill>
                  <a:schemeClr val="bg1"/>
                </a:solidFill>
              </a:rPr>
              <a:t>cover 70% of </a:t>
            </a:r>
            <a:r>
              <a:rPr lang="en-IN" sz="1700" dirty="0" smtClean="0">
                <a:solidFill>
                  <a:schemeClr val="bg1"/>
                </a:solidFill>
              </a:rPr>
              <a:t>population </a:t>
            </a:r>
            <a:endParaRPr lang="en-IN" sz="1700" dirty="0">
              <a:solidFill>
                <a:schemeClr val="bg1"/>
              </a:solidFill>
            </a:endParaRPr>
          </a:p>
        </p:txBody>
      </p:sp>
      <p:sp>
        <p:nvSpPr>
          <p:cNvPr id="38" name="Oval 37"/>
          <p:cNvSpPr/>
          <p:nvPr/>
        </p:nvSpPr>
        <p:spPr>
          <a:xfrm>
            <a:off x="5551570" y="4001862"/>
            <a:ext cx="1413898" cy="1413898"/>
          </a:xfrm>
          <a:prstGeom prst="ellipse">
            <a:avLst/>
          </a:prstGeom>
          <a:solidFill>
            <a:srgbClr val="0A782D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50762" y="4284561"/>
            <a:ext cx="1027893" cy="814794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82896" y="138366"/>
            <a:ext cx="1399553" cy="338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396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6A5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</a:t>
            </a:r>
            <a:endParaRPr lang="en-IN" dirty="0"/>
          </a:p>
        </p:txBody>
      </p:sp>
      <p:sp>
        <p:nvSpPr>
          <p:cNvPr id="5" name="Rectangle 4"/>
          <p:cNvSpPr/>
          <p:nvPr/>
        </p:nvSpPr>
        <p:spPr>
          <a:xfrm>
            <a:off x="209550" y="904875"/>
            <a:ext cx="11772900" cy="5724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ight Triangle 5"/>
          <p:cNvSpPr/>
          <p:nvPr/>
        </p:nvSpPr>
        <p:spPr>
          <a:xfrm rot="16200000">
            <a:off x="7530609" y="589189"/>
            <a:ext cx="323850" cy="32385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/>
          <p:cNvSpPr txBox="1"/>
          <p:nvPr/>
        </p:nvSpPr>
        <p:spPr>
          <a:xfrm>
            <a:off x="324931" y="169459"/>
            <a:ext cx="47657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DEVELOPMENT FOR ALL</a:t>
            </a:r>
            <a:endParaRPr lang="en-IN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24931" y="998696"/>
            <a:ext cx="7115175" cy="1938992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US" sz="4000" b="1" dirty="0">
                <a:solidFill>
                  <a:srgbClr val="46A5AE"/>
                </a:solidFill>
              </a:rPr>
              <a:t>Direct Benefit Transfer Ensuring Money in Account, Removing Middlemen</a:t>
            </a:r>
            <a:endParaRPr lang="en-IN" sz="4000" b="1" dirty="0">
              <a:solidFill>
                <a:srgbClr val="46A5AE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584744"/>
            <a:ext cx="4133849" cy="258270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0272584" y="6275987"/>
            <a:ext cx="16146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46A5AE"/>
                </a:solidFill>
              </a:rPr>
              <a:t>As on 1</a:t>
            </a:r>
            <a:r>
              <a:rPr lang="en-US" sz="1000" b="1" baseline="30000" dirty="0">
                <a:solidFill>
                  <a:srgbClr val="46A5AE"/>
                </a:solidFill>
              </a:rPr>
              <a:t>st</a:t>
            </a:r>
            <a:r>
              <a:rPr lang="en-US" sz="1000" b="1" dirty="0">
                <a:solidFill>
                  <a:srgbClr val="46A5AE"/>
                </a:solidFill>
              </a:rPr>
              <a:t> January 2019</a:t>
            </a:r>
            <a:endParaRPr lang="en-IN" sz="1000" b="1" dirty="0">
              <a:solidFill>
                <a:srgbClr val="46A5AE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13470" y="4868560"/>
            <a:ext cx="32127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World’s largest cash transfer program with over </a:t>
            </a:r>
            <a:endParaRPr lang="en-IN" sz="2000" dirty="0"/>
          </a:p>
        </p:txBody>
      </p:sp>
      <p:sp>
        <p:nvSpPr>
          <p:cNvPr id="11" name="TextBox 10"/>
          <p:cNvSpPr txBox="1"/>
          <p:nvPr/>
        </p:nvSpPr>
        <p:spPr>
          <a:xfrm>
            <a:off x="1754659" y="5415468"/>
            <a:ext cx="32127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solidFill>
                  <a:srgbClr val="46A5AE"/>
                </a:solidFill>
              </a:rPr>
              <a:t>23.27 crore</a:t>
            </a:r>
            <a:endParaRPr lang="en-IN" sz="4000" b="1" dirty="0">
              <a:solidFill>
                <a:srgbClr val="46A5AE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451567" y="6007045"/>
            <a:ext cx="4586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46A5AE"/>
                </a:solidFill>
              </a:rPr>
              <a:t>beneficiaries receiving over </a:t>
            </a:r>
            <a:r>
              <a:rPr lang="en-US" b="1" dirty="0" smtClean="0">
                <a:solidFill>
                  <a:srgbClr val="46A5AE"/>
                </a:solidFill>
                <a:latin typeface="Rupee" panose="02000500000000000000" pitchFamily="2" charset="0"/>
              </a:rPr>
              <a:t>₹</a:t>
            </a:r>
            <a:r>
              <a:rPr lang="en-US" b="1" dirty="0" smtClean="0">
                <a:solidFill>
                  <a:srgbClr val="46A5AE"/>
                </a:solidFill>
              </a:rPr>
              <a:t>1,04,045 crore</a:t>
            </a:r>
            <a:endParaRPr lang="en-US" b="1" dirty="0">
              <a:solidFill>
                <a:srgbClr val="46A5AE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702767" y="4736302"/>
            <a:ext cx="36581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solidFill>
                  <a:srgbClr val="46A5AE"/>
                </a:solidFill>
                <a:latin typeface="Rupee" panose="02000500000000000000" pitchFamily="2" charset="0"/>
              </a:rPr>
              <a:t>₹</a:t>
            </a:r>
            <a:r>
              <a:rPr lang="en-US" sz="4000" b="1" dirty="0" smtClean="0">
                <a:solidFill>
                  <a:srgbClr val="46A5AE"/>
                </a:solidFill>
              </a:rPr>
              <a:t>5,67,918 crore </a:t>
            </a:r>
            <a:endParaRPr lang="en-IN" sz="4000" b="1" dirty="0">
              <a:solidFill>
                <a:srgbClr val="46A5AE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279548" y="5330225"/>
            <a:ext cx="38717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46A5AE"/>
                </a:solidFill>
              </a:rPr>
              <a:t>directly </a:t>
            </a:r>
            <a:r>
              <a:rPr lang="en-US" sz="2400" b="1" dirty="0" smtClean="0">
                <a:solidFill>
                  <a:srgbClr val="46A5AE"/>
                </a:solidFill>
              </a:rPr>
              <a:t>transferred</a:t>
            </a:r>
            <a:endParaRPr lang="en-US" sz="2400" b="1" dirty="0">
              <a:solidFill>
                <a:srgbClr val="46A5AE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702767" y="5771801"/>
            <a:ext cx="32127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into bank account of </a:t>
            </a:r>
          </a:p>
          <a:p>
            <a:pPr algn="ctr"/>
            <a:r>
              <a:rPr lang="en-US" sz="2000" dirty="0"/>
              <a:t>beneficiaries of </a:t>
            </a:r>
            <a:r>
              <a:rPr lang="en-US" sz="2000" dirty="0" smtClean="0"/>
              <a:t>434 </a:t>
            </a:r>
            <a:r>
              <a:rPr lang="en-US" sz="2000" dirty="0"/>
              <a:t>schemes</a:t>
            </a:r>
            <a:endParaRPr lang="en-IN" sz="20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8880" y="3512134"/>
            <a:ext cx="1147046" cy="990882"/>
          </a:xfrm>
          <a:prstGeom prst="rect">
            <a:avLst/>
          </a:prstGeom>
        </p:spPr>
      </p:pic>
      <p:cxnSp>
        <p:nvCxnSpPr>
          <p:cNvPr id="18" name="Straight Connector 17"/>
          <p:cNvCxnSpPr/>
          <p:nvPr/>
        </p:nvCxnSpPr>
        <p:spPr>
          <a:xfrm>
            <a:off x="1451568" y="4660791"/>
            <a:ext cx="3871785" cy="0"/>
          </a:xfrm>
          <a:prstGeom prst="line">
            <a:avLst/>
          </a:prstGeom>
          <a:ln w="28575">
            <a:solidFill>
              <a:srgbClr val="46A5A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6279547" y="4660791"/>
            <a:ext cx="3871785" cy="0"/>
          </a:xfrm>
          <a:prstGeom prst="line">
            <a:avLst/>
          </a:prstGeom>
          <a:ln w="28575">
            <a:solidFill>
              <a:srgbClr val="46A5A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4296" y="3503896"/>
            <a:ext cx="1129015" cy="103181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82896" y="138366"/>
            <a:ext cx="1399553" cy="338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927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40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/>
          <p:cNvSpPr/>
          <p:nvPr/>
        </p:nvSpPr>
        <p:spPr>
          <a:xfrm>
            <a:off x="209550" y="868497"/>
            <a:ext cx="11772900" cy="5724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mv</a:t>
            </a:r>
            <a:endParaRPr lang="en-IN" dirty="0"/>
          </a:p>
        </p:txBody>
      </p:sp>
      <p:sp>
        <p:nvSpPr>
          <p:cNvPr id="6" name="Right Triangle 5"/>
          <p:cNvSpPr/>
          <p:nvPr/>
        </p:nvSpPr>
        <p:spPr>
          <a:xfrm rot="16200000">
            <a:off x="7522371" y="589189"/>
            <a:ext cx="323850" cy="32385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/>
          <p:cNvSpPr txBox="1"/>
          <p:nvPr/>
        </p:nvSpPr>
        <p:spPr>
          <a:xfrm>
            <a:off x="324931" y="169459"/>
            <a:ext cx="69114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INFRASTRUCTURE FOR NEW INDIA</a:t>
            </a:r>
          </a:p>
        </p:txBody>
      </p:sp>
      <p:sp>
        <p:nvSpPr>
          <p:cNvPr id="8" name="Rectangle 7"/>
          <p:cNvSpPr/>
          <p:nvPr/>
        </p:nvSpPr>
        <p:spPr>
          <a:xfrm>
            <a:off x="324931" y="998696"/>
            <a:ext cx="7115175" cy="120032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IN" sz="3600" b="1" dirty="0" smtClean="0">
                <a:solidFill>
                  <a:srgbClr val="004043"/>
                </a:solidFill>
              </a:rPr>
              <a:t>100</a:t>
            </a:r>
            <a:r>
              <a:rPr lang="en-IN" sz="3600" b="1" dirty="0">
                <a:solidFill>
                  <a:srgbClr val="004043"/>
                </a:solidFill>
              </a:rPr>
              <a:t>% Electrification of Broad Gauge Routes of Indian Railways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0129347" y="6345137"/>
            <a:ext cx="18474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>
                <a:solidFill>
                  <a:srgbClr val="004043"/>
                </a:solidFill>
              </a:rPr>
              <a:t>As on </a:t>
            </a:r>
            <a:r>
              <a:rPr lang="en-IN" sz="1200" dirty="0" smtClean="0">
                <a:solidFill>
                  <a:srgbClr val="004043"/>
                </a:solidFill>
              </a:rPr>
              <a:t>1</a:t>
            </a:r>
            <a:r>
              <a:rPr lang="en-IN" sz="1200" baseline="30000" dirty="0" smtClean="0">
                <a:solidFill>
                  <a:srgbClr val="004043"/>
                </a:solidFill>
              </a:rPr>
              <a:t>st</a:t>
            </a:r>
            <a:r>
              <a:rPr lang="en-IN" sz="1200" dirty="0" smtClean="0">
                <a:solidFill>
                  <a:srgbClr val="004043"/>
                </a:solidFill>
              </a:rPr>
              <a:t> January 2019</a:t>
            </a:r>
            <a:endParaRPr lang="en-IN" sz="1200" dirty="0">
              <a:solidFill>
                <a:srgbClr val="004043"/>
              </a:solidFill>
            </a:endParaRPr>
          </a:p>
        </p:txBody>
      </p:sp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5818" y="589189"/>
            <a:ext cx="4130980" cy="258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8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4382" y="3170389"/>
            <a:ext cx="3142416" cy="31424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90449" y="3820216"/>
            <a:ext cx="34086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b="1" dirty="0">
                <a:solidFill>
                  <a:srgbClr val="004043"/>
                </a:solidFill>
              </a:rPr>
              <a:t>₹</a:t>
            </a:r>
            <a:r>
              <a:rPr lang="en-IN" sz="2000" b="1" dirty="0" smtClean="0">
                <a:solidFill>
                  <a:srgbClr val="004043"/>
                </a:solidFill>
              </a:rPr>
              <a:t>12,134.50 </a:t>
            </a:r>
            <a:r>
              <a:rPr lang="en-IN" sz="2000" b="1" dirty="0">
                <a:solidFill>
                  <a:srgbClr val="004043"/>
                </a:solidFill>
              </a:rPr>
              <a:t>Cr </a:t>
            </a:r>
            <a:r>
              <a:rPr lang="en-IN" sz="2000" dirty="0"/>
              <a:t>allocated to</a:t>
            </a:r>
          </a:p>
          <a:p>
            <a:pPr algn="ctr"/>
            <a:r>
              <a:rPr lang="en-IN" sz="2000" dirty="0"/>
              <a:t> cover 13,675 route kilometres 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879807" y="3826190"/>
            <a:ext cx="3200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dirty="0"/>
              <a:t>Railways to save fuel bill up </a:t>
            </a:r>
            <a:r>
              <a:rPr lang="en-IN" sz="2000" dirty="0" smtClean="0"/>
              <a:t>to </a:t>
            </a:r>
            <a:r>
              <a:rPr lang="en-IN" sz="2000" b="1" dirty="0" smtClean="0">
                <a:solidFill>
                  <a:srgbClr val="004043"/>
                </a:solidFill>
              </a:rPr>
              <a:t>₹13,510 </a:t>
            </a:r>
            <a:r>
              <a:rPr lang="en-IN" sz="2000" b="1" dirty="0">
                <a:solidFill>
                  <a:srgbClr val="004043"/>
                </a:solidFill>
              </a:rPr>
              <a:t>Cr per annum 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15546" y="5561901"/>
            <a:ext cx="348359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dirty="0"/>
              <a:t>To reduce fossil </a:t>
            </a:r>
            <a:r>
              <a:rPr lang="en-IN" sz="2000" dirty="0" smtClean="0"/>
              <a:t>fuel consumption </a:t>
            </a:r>
            <a:r>
              <a:rPr lang="en-IN" sz="2000" dirty="0"/>
              <a:t>by </a:t>
            </a:r>
            <a:endParaRPr lang="en-IN" sz="2000" dirty="0" smtClean="0"/>
          </a:p>
          <a:p>
            <a:pPr algn="ctr"/>
            <a:r>
              <a:rPr lang="en-IN" sz="2000" b="1" dirty="0" smtClean="0">
                <a:solidFill>
                  <a:srgbClr val="004043"/>
                </a:solidFill>
              </a:rPr>
              <a:t>2.83 </a:t>
            </a:r>
            <a:r>
              <a:rPr lang="en-IN" sz="2000" b="1" dirty="0">
                <a:solidFill>
                  <a:srgbClr val="004043"/>
                </a:solidFill>
              </a:rPr>
              <a:t>billion litre/annum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305655" y="5509306"/>
            <a:ext cx="460403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dirty="0"/>
              <a:t>Generate direct </a:t>
            </a:r>
            <a:r>
              <a:rPr lang="en-IN" sz="2000" dirty="0" smtClean="0"/>
              <a:t>employment of </a:t>
            </a:r>
            <a:endParaRPr lang="en-IN" sz="2000" dirty="0"/>
          </a:p>
          <a:p>
            <a:pPr algn="ctr"/>
            <a:r>
              <a:rPr lang="en-IN" sz="2000" b="1" dirty="0" smtClean="0">
                <a:solidFill>
                  <a:srgbClr val="004043"/>
                </a:solidFill>
              </a:rPr>
              <a:t>about 20.4 </a:t>
            </a:r>
            <a:r>
              <a:rPr lang="en-IN" sz="2000" b="1" dirty="0">
                <a:solidFill>
                  <a:srgbClr val="004043"/>
                </a:solidFill>
              </a:rPr>
              <a:t>Cr </a:t>
            </a:r>
            <a:r>
              <a:rPr lang="en-IN" sz="2000" b="1" dirty="0" smtClean="0">
                <a:solidFill>
                  <a:srgbClr val="004043"/>
                </a:solidFill>
              </a:rPr>
              <a:t>man-days</a:t>
            </a:r>
            <a:r>
              <a:rPr lang="en-IN" sz="2000" dirty="0" smtClean="0">
                <a:solidFill>
                  <a:schemeClr val="accent4">
                    <a:lumMod val="75000"/>
                  </a:schemeClr>
                </a:solidFill>
              </a:rPr>
              <a:t> </a:t>
            </a:r>
          </a:p>
          <a:p>
            <a:pPr algn="ctr"/>
            <a:r>
              <a:rPr lang="en-IN" sz="2000" dirty="0" smtClean="0"/>
              <a:t>during </a:t>
            </a:r>
            <a:r>
              <a:rPr lang="en-IN" sz="2000" dirty="0"/>
              <a:t>construction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562" y="4851498"/>
            <a:ext cx="723093" cy="716073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3055" y="3013427"/>
            <a:ext cx="783791" cy="783791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2983" y="3051194"/>
            <a:ext cx="954432" cy="719834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813372"/>
            <a:ext cx="773382" cy="70566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82896" y="138366"/>
            <a:ext cx="1399553" cy="338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501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40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/>
          <p:cNvSpPr/>
          <p:nvPr/>
        </p:nvSpPr>
        <p:spPr>
          <a:xfrm>
            <a:off x="226026" y="904875"/>
            <a:ext cx="11772900" cy="5724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IN" dirty="0"/>
              <a:t>Deadweight Tonnage*</a:t>
            </a:r>
          </a:p>
          <a:p>
            <a:pPr algn="ctr"/>
            <a:endParaRPr lang="en-IN" dirty="0"/>
          </a:p>
        </p:txBody>
      </p:sp>
      <p:sp>
        <p:nvSpPr>
          <p:cNvPr id="6" name="Right Triangle 5"/>
          <p:cNvSpPr/>
          <p:nvPr/>
        </p:nvSpPr>
        <p:spPr>
          <a:xfrm rot="16200000">
            <a:off x="7563331" y="589189"/>
            <a:ext cx="323850" cy="32385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/>
          <p:cNvSpPr txBox="1"/>
          <p:nvPr/>
        </p:nvSpPr>
        <p:spPr>
          <a:xfrm>
            <a:off x="324931" y="169459"/>
            <a:ext cx="67930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INFRASTRUCTURE FOR NEW INDIA</a:t>
            </a:r>
            <a:endParaRPr lang="en-IN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24932" y="958355"/>
            <a:ext cx="6878126" cy="132343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IN" sz="4000" b="1" dirty="0" smtClean="0">
                <a:solidFill>
                  <a:srgbClr val="004043"/>
                </a:solidFill>
              </a:rPr>
              <a:t>Significant Steps taken to Clean Ganga</a:t>
            </a:r>
            <a:endParaRPr lang="en-IN" sz="4000" b="1" dirty="0">
              <a:solidFill>
                <a:srgbClr val="004043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5164" y="592850"/>
            <a:ext cx="4113762" cy="2566489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0071109" y="6351285"/>
            <a:ext cx="166744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solidFill>
                  <a:srgbClr val="004043"/>
                </a:solidFill>
              </a:rPr>
              <a:t>As on </a:t>
            </a:r>
            <a:r>
              <a:rPr lang="en-US" sz="1100" dirty="0" smtClean="0">
                <a:solidFill>
                  <a:srgbClr val="004043"/>
                </a:solidFill>
              </a:rPr>
              <a:t>3</a:t>
            </a:r>
            <a:r>
              <a:rPr lang="en-US" sz="1100" baseline="30000" dirty="0" smtClean="0">
                <a:solidFill>
                  <a:srgbClr val="004043"/>
                </a:solidFill>
              </a:rPr>
              <a:t>rd</a:t>
            </a:r>
            <a:r>
              <a:rPr lang="en-US" sz="1100" dirty="0" smtClean="0">
                <a:solidFill>
                  <a:srgbClr val="004043"/>
                </a:solidFill>
              </a:rPr>
              <a:t> December</a:t>
            </a:r>
            <a:r>
              <a:rPr lang="en-US" sz="1100" dirty="0">
                <a:solidFill>
                  <a:srgbClr val="004043"/>
                </a:solidFill>
              </a:rPr>
              <a:t>, 2018</a:t>
            </a:r>
          </a:p>
        </p:txBody>
      </p:sp>
      <p:sp>
        <p:nvSpPr>
          <p:cNvPr id="29" name="Rectangle 28"/>
          <p:cNvSpPr/>
          <p:nvPr/>
        </p:nvSpPr>
        <p:spPr>
          <a:xfrm>
            <a:off x="7058041" y="3622816"/>
            <a:ext cx="1982403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300" dirty="0">
                <a:solidFill>
                  <a:schemeClr val="bg1"/>
                </a:solidFill>
              </a:rPr>
              <a:t> </a:t>
            </a:r>
            <a:r>
              <a:rPr lang="en-US" sz="1600" dirty="0">
                <a:solidFill>
                  <a:schemeClr val="bg1"/>
                </a:solidFill>
              </a:rPr>
              <a:t>102 operational airports since Independence</a:t>
            </a:r>
            <a:r>
              <a:rPr lang="en-US" sz="1300" dirty="0">
                <a:solidFill>
                  <a:schemeClr val="bg1"/>
                </a:solidFill>
              </a:rPr>
              <a:t>, </a:t>
            </a:r>
            <a:r>
              <a:rPr lang="en-US" sz="2000" b="1" dirty="0" smtClean="0">
                <a:solidFill>
                  <a:schemeClr val="bg1"/>
                </a:solidFill>
              </a:rPr>
              <a:t>UDAN </a:t>
            </a:r>
            <a:r>
              <a:rPr lang="en-US" sz="2000" b="1" dirty="0">
                <a:solidFill>
                  <a:schemeClr val="bg1"/>
                </a:solidFill>
              </a:rPr>
              <a:t>added 34 airports </a:t>
            </a:r>
          </a:p>
        </p:txBody>
      </p:sp>
      <p:sp>
        <p:nvSpPr>
          <p:cNvPr id="30" name="Rectangle 29"/>
          <p:cNvSpPr/>
          <p:nvPr/>
        </p:nvSpPr>
        <p:spPr>
          <a:xfrm>
            <a:off x="9491063" y="4439535"/>
            <a:ext cx="2248219" cy="1354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300" dirty="0">
                <a:solidFill>
                  <a:schemeClr val="bg1"/>
                </a:solidFill>
              </a:rPr>
              <a:t> </a:t>
            </a:r>
            <a:r>
              <a:rPr lang="en-US" sz="1600" dirty="0">
                <a:solidFill>
                  <a:schemeClr val="bg1"/>
                </a:solidFill>
              </a:rPr>
              <a:t>Regional air </a:t>
            </a:r>
            <a:r>
              <a:rPr lang="en-US" sz="1600" dirty="0" smtClean="0">
                <a:solidFill>
                  <a:schemeClr val="bg1"/>
                </a:solidFill>
              </a:rPr>
              <a:t>connectivity </a:t>
            </a:r>
            <a:r>
              <a:rPr lang="en-US" sz="1600" dirty="0">
                <a:solidFill>
                  <a:schemeClr val="bg1"/>
                </a:solidFill>
              </a:rPr>
              <a:t>to unserved &amp; underserved airports at subsidized fare of </a:t>
            </a:r>
            <a:r>
              <a:rPr lang="en-US" b="1" dirty="0">
                <a:solidFill>
                  <a:schemeClr val="bg1"/>
                </a:solidFill>
                <a:latin typeface="Rupee" panose="02000500000000000000" pitchFamily="2" charset="0"/>
              </a:rPr>
              <a:t>₹</a:t>
            </a:r>
            <a:r>
              <a:rPr lang="en-US" b="1" dirty="0" smtClean="0">
                <a:solidFill>
                  <a:schemeClr val="bg1"/>
                </a:solidFill>
              </a:rPr>
              <a:t>2,500 </a:t>
            </a:r>
            <a:r>
              <a:rPr lang="en-US" b="1" dirty="0">
                <a:solidFill>
                  <a:schemeClr val="bg1"/>
                </a:solidFill>
              </a:rPr>
              <a:t>per hour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60128" y="4237772"/>
            <a:ext cx="221560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b="1" dirty="0">
                <a:solidFill>
                  <a:srgbClr val="004043"/>
                </a:solidFill>
              </a:rPr>
              <a:t>254 projects </a:t>
            </a:r>
            <a:r>
              <a:rPr lang="en-IN" sz="2000" b="1" dirty="0" smtClean="0">
                <a:solidFill>
                  <a:srgbClr val="004043"/>
                </a:solidFill>
              </a:rPr>
              <a:t>worth </a:t>
            </a:r>
            <a:r>
              <a:rPr lang="en-IN" sz="2000" b="1" dirty="0">
                <a:solidFill>
                  <a:srgbClr val="004043"/>
                </a:solidFill>
              </a:rPr>
              <a:t>₹24,672 Cr </a:t>
            </a:r>
            <a:r>
              <a:rPr lang="en-IN" sz="2000" dirty="0">
                <a:solidFill>
                  <a:srgbClr val="004043"/>
                </a:solidFill>
              </a:rPr>
              <a:t>sanctioned </a:t>
            </a:r>
            <a:r>
              <a:rPr lang="en-IN" sz="2000" dirty="0" smtClean="0">
                <a:solidFill>
                  <a:srgbClr val="004043"/>
                </a:solidFill>
              </a:rPr>
              <a:t>under </a:t>
            </a:r>
            <a:r>
              <a:rPr lang="en-IN" sz="2000" dirty="0" err="1" smtClean="0">
                <a:solidFill>
                  <a:srgbClr val="004043"/>
                </a:solidFill>
              </a:rPr>
              <a:t>Namami</a:t>
            </a:r>
            <a:r>
              <a:rPr lang="en-IN" sz="2000" dirty="0" smtClean="0">
                <a:solidFill>
                  <a:srgbClr val="004043"/>
                </a:solidFill>
              </a:rPr>
              <a:t> </a:t>
            </a:r>
            <a:r>
              <a:rPr lang="en-IN" sz="2000" dirty="0" err="1" smtClean="0">
                <a:solidFill>
                  <a:srgbClr val="004043"/>
                </a:solidFill>
              </a:rPr>
              <a:t>Gange</a:t>
            </a:r>
            <a:r>
              <a:rPr lang="en-IN" sz="2000" dirty="0" smtClean="0">
                <a:solidFill>
                  <a:srgbClr val="004043"/>
                </a:solidFill>
              </a:rPr>
              <a:t> program</a:t>
            </a:r>
            <a:endParaRPr lang="en-IN" sz="2000" dirty="0">
              <a:solidFill>
                <a:srgbClr val="004043"/>
              </a:solidFill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226026" y="5832697"/>
            <a:ext cx="11784742" cy="825918"/>
            <a:chOff x="209550" y="6037125"/>
            <a:chExt cx="11611017" cy="612944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9550" y="6037125"/>
              <a:ext cx="2911331" cy="602344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03285" y="6041875"/>
              <a:ext cx="2911331" cy="602344"/>
            </a:xfrm>
            <a:prstGeom prst="rect">
              <a:avLst/>
            </a:prstGeom>
          </p:spPr>
        </p:pic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07263" y="6042975"/>
              <a:ext cx="2911331" cy="602344"/>
            </a:xfrm>
            <a:prstGeom prst="rect">
              <a:avLst/>
            </a:prstGeom>
          </p:spPr>
        </p:pic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909236" y="6047725"/>
              <a:ext cx="2911331" cy="602344"/>
            </a:xfrm>
            <a:prstGeom prst="rect">
              <a:avLst/>
            </a:prstGeom>
          </p:spPr>
        </p:pic>
      </p:grpSp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2521" y="3318560"/>
            <a:ext cx="1104900" cy="84772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2743" y="3204260"/>
            <a:ext cx="1019175" cy="96202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6146" y="3032810"/>
            <a:ext cx="838200" cy="113347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8140" y="3280460"/>
            <a:ext cx="1562100" cy="885825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3406943" y="4199711"/>
            <a:ext cx="241621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b="1" dirty="0">
                <a:solidFill>
                  <a:srgbClr val="004043"/>
                </a:solidFill>
              </a:rPr>
              <a:t>131 projects sanctioned </a:t>
            </a:r>
            <a:r>
              <a:rPr lang="en-IN" sz="2000" dirty="0">
                <a:solidFill>
                  <a:srgbClr val="004043"/>
                </a:solidFill>
              </a:rPr>
              <a:t>for 3076 MLD* new sewage treatment plants (STPs)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6596221" y="4287406"/>
            <a:ext cx="217232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b="1" dirty="0" smtClean="0">
                <a:solidFill>
                  <a:srgbClr val="004043"/>
                </a:solidFill>
              </a:rPr>
              <a:t>Rehabilitation </a:t>
            </a:r>
            <a:r>
              <a:rPr lang="en-IN" sz="2000" b="1" dirty="0">
                <a:solidFill>
                  <a:srgbClr val="004043"/>
                </a:solidFill>
              </a:rPr>
              <a:t>on 887 MLD </a:t>
            </a:r>
            <a:r>
              <a:rPr lang="en-IN" sz="2000" dirty="0">
                <a:solidFill>
                  <a:srgbClr val="004043"/>
                </a:solidFill>
              </a:rPr>
              <a:t>of existing STPs &amp; 4942 km sewer network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9541613" y="4193359"/>
            <a:ext cx="219694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b="1" dirty="0">
                <a:solidFill>
                  <a:srgbClr val="004043"/>
                </a:solidFill>
              </a:rPr>
              <a:t>10,83,688 household Toilets </a:t>
            </a:r>
            <a:r>
              <a:rPr lang="en-IN" sz="2000" dirty="0" smtClean="0">
                <a:solidFill>
                  <a:srgbClr val="004043"/>
                </a:solidFill>
              </a:rPr>
              <a:t>constructed</a:t>
            </a:r>
          </a:p>
          <a:p>
            <a:pPr algn="ctr"/>
            <a:r>
              <a:rPr lang="en-IN" sz="2000" dirty="0" smtClean="0">
                <a:solidFill>
                  <a:srgbClr val="004043"/>
                </a:solidFill>
              </a:rPr>
              <a:t>&amp; </a:t>
            </a:r>
            <a:r>
              <a:rPr lang="en-IN" sz="2000" dirty="0">
                <a:solidFill>
                  <a:srgbClr val="004043"/>
                </a:solidFill>
              </a:rPr>
              <a:t>all </a:t>
            </a:r>
            <a:r>
              <a:rPr lang="en-IN" sz="2000" b="1" dirty="0">
                <a:solidFill>
                  <a:srgbClr val="004043"/>
                </a:solidFill>
              </a:rPr>
              <a:t>4465 villages </a:t>
            </a:r>
            <a:r>
              <a:rPr lang="en-IN" sz="2000" dirty="0">
                <a:solidFill>
                  <a:srgbClr val="004043"/>
                </a:solidFill>
              </a:rPr>
              <a:t>made ODF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439227" y="6316212"/>
            <a:ext cx="29677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100" dirty="0">
                <a:solidFill>
                  <a:srgbClr val="004043"/>
                </a:solidFill>
              </a:rPr>
              <a:t>*Millions of Litre Per Day</a:t>
            </a:r>
          </a:p>
        </p:txBody>
      </p:sp>
      <p:sp>
        <p:nvSpPr>
          <p:cNvPr id="43" name="Rectangle 42"/>
          <p:cNvSpPr/>
          <p:nvPr/>
        </p:nvSpPr>
        <p:spPr>
          <a:xfrm>
            <a:off x="10223509" y="6313708"/>
            <a:ext cx="152317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solidFill>
                  <a:srgbClr val="004043"/>
                </a:solidFill>
              </a:rPr>
              <a:t>As on </a:t>
            </a:r>
            <a:r>
              <a:rPr lang="en-US" sz="1100" dirty="0" smtClean="0">
                <a:solidFill>
                  <a:srgbClr val="004043"/>
                </a:solidFill>
              </a:rPr>
              <a:t>1</a:t>
            </a:r>
            <a:r>
              <a:rPr lang="en-US" sz="1100" baseline="30000" dirty="0" smtClean="0">
                <a:solidFill>
                  <a:srgbClr val="004043"/>
                </a:solidFill>
              </a:rPr>
              <a:t>ST</a:t>
            </a:r>
            <a:r>
              <a:rPr lang="en-US" sz="1100" dirty="0">
                <a:solidFill>
                  <a:srgbClr val="004043"/>
                </a:solidFill>
              </a:rPr>
              <a:t> </a:t>
            </a:r>
            <a:r>
              <a:rPr lang="en-US" sz="1100" dirty="0" smtClean="0">
                <a:solidFill>
                  <a:srgbClr val="004043"/>
                </a:solidFill>
              </a:rPr>
              <a:t>January, 2019</a:t>
            </a:r>
            <a:endParaRPr lang="en-US" sz="1100" dirty="0">
              <a:solidFill>
                <a:srgbClr val="004043"/>
              </a:solidFill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82896" y="138366"/>
            <a:ext cx="1399553" cy="338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894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over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2934" y="151106"/>
            <a:ext cx="1572548" cy="380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74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A50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/>
          <p:cNvSpPr/>
          <p:nvPr/>
        </p:nvSpPr>
        <p:spPr>
          <a:xfrm>
            <a:off x="209550" y="904875"/>
            <a:ext cx="11772900" cy="5724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ight Triangle 5"/>
          <p:cNvSpPr/>
          <p:nvPr/>
        </p:nvSpPr>
        <p:spPr>
          <a:xfrm rot="16200000">
            <a:off x="7529991" y="589189"/>
            <a:ext cx="323850" cy="32385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/>
          <p:cNvSpPr txBox="1"/>
          <p:nvPr/>
        </p:nvSpPr>
        <p:spPr>
          <a:xfrm>
            <a:off x="324931" y="169459"/>
            <a:ext cx="49484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ACCELERATING GROWTH</a:t>
            </a:r>
            <a:endParaRPr lang="en-IN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5987" y="589189"/>
            <a:ext cx="4136462" cy="2513928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0071109" y="6351285"/>
            <a:ext cx="146706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solidFill>
                  <a:srgbClr val="7A509F"/>
                </a:solidFill>
              </a:rPr>
              <a:t>As on </a:t>
            </a:r>
            <a:r>
              <a:rPr lang="en-US" sz="1100" dirty="0" smtClean="0">
                <a:solidFill>
                  <a:srgbClr val="7A509F"/>
                </a:solidFill>
              </a:rPr>
              <a:t>1</a:t>
            </a:r>
            <a:r>
              <a:rPr lang="en-US" sz="1100" baseline="30000" dirty="0" smtClean="0">
                <a:solidFill>
                  <a:srgbClr val="7A509F"/>
                </a:solidFill>
              </a:rPr>
              <a:t>st</a:t>
            </a:r>
            <a:r>
              <a:rPr lang="en-US" sz="1100" dirty="0" smtClean="0">
                <a:solidFill>
                  <a:srgbClr val="7A509F"/>
                </a:solidFill>
              </a:rPr>
              <a:t> January 2019</a:t>
            </a:r>
            <a:endParaRPr lang="en-US" sz="1100" dirty="0">
              <a:solidFill>
                <a:srgbClr val="7A509F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24931" y="998696"/>
            <a:ext cx="7115175" cy="1938992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US" sz="4000" b="1" dirty="0">
                <a:solidFill>
                  <a:srgbClr val="7A509F"/>
                </a:solidFill>
              </a:rPr>
              <a:t>Bold Reforms, </a:t>
            </a:r>
          </a:p>
          <a:p>
            <a:r>
              <a:rPr lang="en-US" sz="4000" b="1" dirty="0">
                <a:solidFill>
                  <a:srgbClr val="7A509F"/>
                </a:solidFill>
              </a:rPr>
              <a:t>Stronger Institutions, </a:t>
            </a:r>
          </a:p>
          <a:p>
            <a:r>
              <a:rPr lang="en-US" sz="4000" b="1" dirty="0">
                <a:solidFill>
                  <a:srgbClr val="7A509F"/>
                </a:solidFill>
              </a:rPr>
              <a:t>Resurgent Economy</a:t>
            </a:r>
            <a:endParaRPr lang="en-IN" sz="4000" b="1" dirty="0">
              <a:solidFill>
                <a:srgbClr val="7A509F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773" y="3253758"/>
            <a:ext cx="2625166" cy="309619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4553" y="3253758"/>
            <a:ext cx="2632624" cy="307194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0630" y="3302261"/>
            <a:ext cx="2632624" cy="299919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66707" y="3310425"/>
            <a:ext cx="2924475" cy="2990566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579677" y="4415480"/>
            <a:ext cx="240716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chemeClr val="bg1"/>
                </a:solidFill>
              </a:rPr>
              <a:t>Opened commercial coal mining sector to private players</a:t>
            </a:r>
            <a:endParaRPr lang="en-IN" sz="2200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347282" y="4415480"/>
            <a:ext cx="2443798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/>
              <a:t>Home-buyers’ dreams &amp; rights  protected </a:t>
            </a:r>
            <a:r>
              <a:rPr lang="en-US" sz="2200" dirty="0"/>
              <a:t>with Real Estate Regulation </a:t>
            </a:r>
            <a:endParaRPr lang="en-US" sz="2200" dirty="0" smtClean="0"/>
          </a:p>
          <a:p>
            <a:r>
              <a:rPr lang="en-US" sz="2200" dirty="0" smtClean="0"/>
              <a:t>Act </a:t>
            </a:r>
            <a:r>
              <a:rPr lang="en-US" sz="2200" dirty="0"/>
              <a:t>(RERA)</a:t>
            </a:r>
            <a:endParaRPr lang="en-IN" sz="2200" dirty="0"/>
          </a:p>
        </p:txBody>
      </p:sp>
      <p:sp>
        <p:nvSpPr>
          <p:cNvPr id="18" name="TextBox 17"/>
          <p:cNvSpPr txBox="1"/>
          <p:nvPr/>
        </p:nvSpPr>
        <p:spPr>
          <a:xfrm>
            <a:off x="6113359" y="4415480"/>
            <a:ext cx="240716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chemeClr val="bg1"/>
                </a:solidFill>
              </a:rPr>
              <a:t>Transparent </a:t>
            </a:r>
            <a:endParaRPr lang="en-US" sz="2200" b="1" dirty="0" smtClean="0">
              <a:solidFill>
                <a:schemeClr val="bg1"/>
              </a:solidFill>
            </a:endParaRPr>
          </a:p>
          <a:p>
            <a:r>
              <a:rPr lang="en-US" sz="2200" b="1" dirty="0" smtClean="0">
                <a:solidFill>
                  <a:schemeClr val="bg1"/>
                </a:solidFill>
              </a:rPr>
              <a:t>resource </a:t>
            </a:r>
            <a:r>
              <a:rPr lang="en-US" sz="2200" b="1" dirty="0">
                <a:solidFill>
                  <a:schemeClr val="bg1"/>
                </a:solidFill>
              </a:rPr>
              <a:t>allocation </a:t>
            </a:r>
            <a:r>
              <a:rPr lang="en-US" sz="2200" dirty="0">
                <a:solidFill>
                  <a:schemeClr val="bg1"/>
                </a:solidFill>
              </a:rPr>
              <a:t>with 89 coal </a:t>
            </a:r>
          </a:p>
          <a:p>
            <a:r>
              <a:rPr lang="en-US" sz="2200" dirty="0">
                <a:solidFill>
                  <a:schemeClr val="bg1"/>
                </a:solidFill>
              </a:rPr>
              <a:t>mines allocated</a:t>
            </a:r>
            <a:endParaRPr lang="en-IN" sz="2200" dirty="0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9025361" y="4415480"/>
            <a:ext cx="240716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Disinvestment </a:t>
            </a:r>
          </a:p>
          <a:p>
            <a:r>
              <a:rPr lang="en-US" sz="2200" dirty="0"/>
              <a:t>crossed target of </a:t>
            </a:r>
          </a:p>
          <a:p>
            <a:r>
              <a:rPr lang="en-US" sz="2200" b="1" dirty="0"/>
              <a:t>₹</a:t>
            </a:r>
            <a:r>
              <a:rPr lang="en-US" sz="2200" b="1" dirty="0" smtClean="0"/>
              <a:t>72,500 </a:t>
            </a:r>
            <a:r>
              <a:rPr lang="en-US" sz="2200" b="1" dirty="0"/>
              <a:t>crore</a:t>
            </a:r>
            <a:endParaRPr lang="en-IN" sz="2200" b="1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82896" y="138366"/>
            <a:ext cx="1399553" cy="338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233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A50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/>
          <p:cNvSpPr/>
          <p:nvPr/>
        </p:nvSpPr>
        <p:spPr>
          <a:xfrm>
            <a:off x="209550" y="905462"/>
            <a:ext cx="11772900" cy="5724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ight Triangle 5"/>
          <p:cNvSpPr/>
          <p:nvPr/>
        </p:nvSpPr>
        <p:spPr>
          <a:xfrm rot="16200000">
            <a:off x="7529991" y="589189"/>
            <a:ext cx="323850" cy="32385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/>
          <p:cNvSpPr txBox="1"/>
          <p:nvPr/>
        </p:nvSpPr>
        <p:spPr>
          <a:xfrm>
            <a:off x="324931" y="169459"/>
            <a:ext cx="49484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ACCELERATING GROWTH</a:t>
            </a:r>
            <a:endParaRPr lang="en-IN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24931" y="998696"/>
            <a:ext cx="7115175" cy="132343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US" sz="4000" b="1" dirty="0">
                <a:solidFill>
                  <a:srgbClr val="7A509F"/>
                </a:solidFill>
              </a:rPr>
              <a:t>Banking Reforms </a:t>
            </a:r>
            <a:r>
              <a:rPr lang="en-US" sz="4000" b="1" dirty="0" smtClean="0">
                <a:solidFill>
                  <a:srgbClr val="7A509F"/>
                </a:solidFill>
              </a:rPr>
              <a:t>Fueling </a:t>
            </a:r>
            <a:r>
              <a:rPr lang="en-US" sz="4000" b="1" dirty="0">
                <a:solidFill>
                  <a:srgbClr val="7A509F"/>
                </a:solidFill>
              </a:rPr>
              <a:t>the Next </a:t>
            </a:r>
            <a:r>
              <a:rPr lang="en-US" sz="4000" b="1" dirty="0" smtClean="0">
                <a:solidFill>
                  <a:srgbClr val="7A509F"/>
                </a:solidFill>
              </a:rPr>
              <a:t>Wave </a:t>
            </a:r>
            <a:r>
              <a:rPr lang="en-US" sz="4000" b="1" dirty="0">
                <a:solidFill>
                  <a:srgbClr val="7A509F"/>
                </a:solidFill>
              </a:rPr>
              <a:t>of Growth</a:t>
            </a:r>
            <a:endParaRPr lang="en-IN" sz="4000" b="1" dirty="0">
              <a:solidFill>
                <a:srgbClr val="7A509F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379" y="589189"/>
            <a:ext cx="4140070" cy="236096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0071109" y="6351285"/>
            <a:ext cx="146706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solidFill>
                  <a:srgbClr val="7A509F"/>
                </a:solidFill>
              </a:rPr>
              <a:t>As on 1</a:t>
            </a:r>
            <a:r>
              <a:rPr lang="en-US" sz="1100" baseline="30000" dirty="0">
                <a:solidFill>
                  <a:srgbClr val="7A509F"/>
                </a:solidFill>
              </a:rPr>
              <a:t>st</a:t>
            </a:r>
            <a:r>
              <a:rPr lang="en-US" sz="1100" dirty="0">
                <a:solidFill>
                  <a:srgbClr val="7A509F"/>
                </a:solidFill>
              </a:rPr>
              <a:t> January 2019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6981" y="3012141"/>
            <a:ext cx="2302637" cy="343890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1586" y="3005796"/>
            <a:ext cx="2307472" cy="348994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37290" y="3039240"/>
            <a:ext cx="2410122" cy="345650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583263" y="3259437"/>
            <a:ext cx="207197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Historic Insolvency and Bankruptcy Code 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</a:rPr>
              <a:t>leading to significant </a:t>
            </a:r>
            <a:endParaRPr lang="en-US" sz="2000" dirty="0" smtClean="0">
              <a:solidFill>
                <a:schemeClr val="bg1"/>
              </a:solidFill>
            </a:endParaRPr>
          </a:p>
          <a:p>
            <a:pPr algn="ctr"/>
            <a:r>
              <a:rPr lang="en-US" sz="2000" dirty="0" smtClean="0">
                <a:solidFill>
                  <a:schemeClr val="bg1"/>
                </a:solidFill>
              </a:rPr>
              <a:t>results</a:t>
            </a:r>
            <a:endParaRPr lang="en-IN" sz="2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391492" y="4190830"/>
            <a:ext cx="200453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</a:rPr>
              <a:t>PSBs </a:t>
            </a:r>
          </a:p>
          <a:p>
            <a:pPr algn="ctr"/>
            <a:r>
              <a:rPr lang="en-US" sz="2000" b="1" dirty="0">
                <a:solidFill>
                  <a:schemeClr val="bg1"/>
                </a:solidFill>
              </a:rPr>
              <a:t>r</a:t>
            </a:r>
            <a:r>
              <a:rPr lang="en-US" sz="2000" b="1" dirty="0" smtClean="0">
                <a:solidFill>
                  <a:schemeClr val="bg1"/>
                </a:solidFill>
              </a:rPr>
              <a:t>ecapitalized </a:t>
            </a:r>
          </a:p>
          <a:p>
            <a:pPr algn="ctr"/>
            <a:r>
              <a:rPr lang="en-US" sz="2000" b="1" dirty="0" smtClean="0">
                <a:solidFill>
                  <a:schemeClr val="bg1"/>
                </a:solidFill>
              </a:rPr>
              <a:t>by infusing </a:t>
            </a:r>
            <a:endParaRPr lang="en-US" sz="2000" b="1" dirty="0">
              <a:solidFill>
                <a:schemeClr val="bg1"/>
              </a:solidFill>
            </a:endParaRPr>
          </a:p>
          <a:p>
            <a:pPr algn="ctr"/>
            <a:r>
              <a:rPr lang="en-US" sz="2000" b="1" dirty="0" smtClean="0">
                <a:solidFill>
                  <a:schemeClr val="bg1"/>
                </a:solidFill>
                <a:latin typeface="Rupee" panose="02000500000000000000" pitchFamily="2" charset="0"/>
              </a:rPr>
              <a:t>₹</a:t>
            </a:r>
            <a:r>
              <a:rPr lang="en-US" sz="2000" b="1" dirty="0" smtClean="0">
                <a:solidFill>
                  <a:schemeClr val="bg1"/>
                </a:solidFill>
              </a:rPr>
              <a:t>2,11,000 crore </a:t>
            </a:r>
            <a:r>
              <a:rPr lang="en-US" sz="2000" dirty="0">
                <a:solidFill>
                  <a:schemeClr val="bg1"/>
                </a:solidFill>
              </a:rPr>
              <a:t>to support credit growth </a:t>
            </a:r>
            <a:r>
              <a:rPr lang="en-US" sz="2000" dirty="0" smtClean="0">
                <a:solidFill>
                  <a:schemeClr val="bg1"/>
                </a:solidFill>
              </a:rPr>
              <a:t>&amp; </a:t>
            </a:r>
            <a:r>
              <a:rPr lang="en-US" sz="2000" dirty="0">
                <a:solidFill>
                  <a:schemeClr val="bg1"/>
                </a:solidFill>
              </a:rPr>
              <a:t>job creation</a:t>
            </a:r>
            <a:endParaRPr lang="en-IN" sz="2000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103409" y="3178755"/>
            <a:ext cx="2484344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Approval </a:t>
            </a:r>
            <a:endParaRPr lang="en-US" sz="2000" dirty="0" smtClean="0">
              <a:solidFill>
                <a:schemeClr val="bg1"/>
              </a:solidFill>
            </a:endParaRPr>
          </a:p>
          <a:p>
            <a:pPr algn="ctr"/>
            <a:r>
              <a:rPr lang="en-US" sz="2000" dirty="0" smtClean="0">
                <a:solidFill>
                  <a:schemeClr val="bg1"/>
                </a:solidFill>
              </a:rPr>
              <a:t>for PSBs to amalgamate</a:t>
            </a:r>
            <a:r>
              <a:rPr lang="en-US" sz="1900" dirty="0" smtClean="0">
                <a:solidFill>
                  <a:schemeClr val="bg1"/>
                </a:solidFill>
              </a:rPr>
              <a:t> through alternative mechanism </a:t>
            </a:r>
            <a:r>
              <a:rPr lang="en-US" sz="1900" dirty="0">
                <a:solidFill>
                  <a:schemeClr val="bg1"/>
                </a:solidFill>
              </a:rPr>
              <a:t>to facilitate consolidation </a:t>
            </a:r>
            <a:endParaRPr lang="en-IN" sz="1900" dirty="0">
              <a:solidFill>
                <a:schemeClr val="bg1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82896" y="138366"/>
            <a:ext cx="1399553" cy="338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11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A50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/>
          <p:cNvSpPr/>
          <p:nvPr/>
        </p:nvSpPr>
        <p:spPr>
          <a:xfrm>
            <a:off x="209550" y="904875"/>
            <a:ext cx="11772900" cy="5724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ight Triangle 5"/>
          <p:cNvSpPr/>
          <p:nvPr/>
        </p:nvSpPr>
        <p:spPr>
          <a:xfrm rot="16200000">
            <a:off x="7529991" y="589189"/>
            <a:ext cx="323850" cy="32385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/>
          <p:cNvSpPr txBox="1"/>
          <p:nvPr/>
        </p:nvSpPr>
        <p:spPr>
          <a:xfrm>
            <a:off x="324931" y="169459"/>
            <a:ext cx="49484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ACCELERATING GROWTH</a:t>
            </a:r>
            <a:endParaRPr lang="en-IN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24931" y="998696"/>
            <a:ext cx="7115175" cy="132343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US" sz="4000" b="1" dirty="0">
                <a:solidFill>
                  <a:srgbClr val="7A509F"/>
                </a:solidFill>
              </a:rPr>
              <a:t>Ease of Compliance </a:t>
            </a:r>
          </a:p>
          <a:p>
            <a:r>
              <a:rPr lang="en-US" sz="4000" b="1" dirty="0">
                <a:solidFill>
                  <a:srgbClr val="7A509F"/>
                </a:solidFill>
              </a:rPr>
              <a:t>Ensuring </a:t>
            </a:r>
            <a:r>
              <a:rPr lang="en-US" sz="4000" b="1" dirty="0" err="1">
                <a:solidFill>
                  <a:srgbClr val="7A509F"/>
                </a:solidFill>
              </a:rPr>
              <a:t>Labour</a:t>
            </a:r>
            <a:r>
              <a:rPr lang="en-US" sz="4000" b="1" dirty="0">
                <a:solidFill>
                  <a:srgbClr val="7A509F"/>
                </a:solidFill>
              </a:rPr>
              <a:t> Welfare</a:t>
            </a:r>
            <a:endParaRPr lang="en-IN" sz="4000" b="1" dirty="0">
              <a:solidFill>
                <a:srgbClr val="7A509F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3841" y="589189"/>
            <a:ext cx="4128609" cy="2446988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0071109" y="6351285"/>
            <a:ext cx="146706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solidFill>
                  <a:srgbClr val="7A509F"/>
                </a:solidFill>
              </a:rPr>
              <a:t>As on 1</a:t>
            </a:r>
            <a:r>
              <a:rPr lang="en-US" sz="1100" baseline="30000" dirty="0">
                <a:solidFill>
                  <a:srgbClr val="7A509F"/>
                </a:solidFill>
              </a:rPr>
              <a:t>st</a:t>
            </a:r>
            <a:r>
              <a:rPr lang="en-US" sz="1100" dirty="0">
                <a:solidFill>
                  <a:srgbClr val="7A509F"/>
                </a:solidFill>
              </a:rPr>
              <a:t> January 2019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1746" y="2968470"/>
            <a:ext cx="1863340" cy="221319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5394" y="3831261"/>
            <a:ext cx="1899266" cy="224035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22502" y="3227625"/>
            <a:ext cx="1861086" cy="2202918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730710" y="5278446"/>
            <a:ext cx="33840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Employees don’t undergo hassles to transfer EPFO  accounts any </a:t>
            </a:r>
            <a:r>
              <a:rPr lang="en-US" b="1" dirty="0" smtClean="0"/>
              <a:t>more: </a:t>
            </a:r>
            <a:r>
              <a:rPr lang="en-US" dirty="0" smtClean="0"/>
              <a:t>Universal </a:t>
            </a:r>
            <a:r>
              <a:rPr lang="en-US" dirty="0"/>
              <a:t>Account Number (UAN) boosts portability</a:t>
            </a:r>
            <a:endParaRPr lang="en-IN" dirty="0"/>
          </a:p>
        </p:txBody>
      </p:sp>
      <p:sp>
        <p:nvSpPr>
          <p:cNvPr id="16" name="TextBox 15"/>
          <p:cNvSpPr txBox="1"/>
          <p:nvPr/>
        </p:nvSpPr>
        <p:spPr>
          <a:xfrm>
            <a:off x="7321588" y="5520492"/>
            <a:ext cx="33111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The Payment of Wages (Amendment) Act 2017: </a:t>
            </a:r>
            <a:r>
              <a:rPr lang="en-US" dirty="0"/>
              <a:t>Empowering workers</a:t>
            </a:r>
            <a:endParaRPr lang="en-IN" dirty="0"/>
          </a:p>
        </p:txBody>
      </p:sp>
      <p:sp>
        <p:nvSpPr>
          <p:cNvPr id="17" name="TextBox 16"/>
          <p:cNvSpPr txBox="1"/>
          <p:nvPr/>
        </p:nvSpPr>
        <p:spPr>
          <a:xfrm>
            <a:off x="4231550" y="2641809"/>
            <a:ext cx="32085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/>
              <a:t>Shram</a:t>
            </a:r>
            <a:r>
              <a:rPr lang="en-US" b="1" dirty="0"/>
              <a:t> </a:t>
            </a:r>
            <a:r>
              <a:rPr lang="en-US" b="1" dirty="0" err="1"/>
              <a:t>Suvidha</a:t>
            </a:r>
            <a:r>
              <a:rPr lang="en-US" b="1" dirty="0"/>
              <a:t> portal: </a:t>
            </a:r>
          </a:p>
          <a:p>
            <a:pPr algn="ctr"/>
            <a:r>
              <a:rPr lang="en-US" dirty="0"/>
              <a:t>Unique </a:t>
            </a:r>
            <a:r>
              <a:rPr lang="en-US" dirty="0" err="1"/>
              <a:t>Labour</a:t>
            </a:r>
            <a:r>
              <a:rPr lang="en-US" dirty="0"/>
              <a:t> identification number allocated, online registration of establishments</a:t>
            </a:r>
            <a:endParaRPr lang="en-IN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82896" y="138366"/>
            <a:ext cx="1399553" cy="338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471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A50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/>
          <p:cNvSpPr/>
          <p:nvPr/>
        </p:nvSpPr>
        <p:spPr>
          <a:xfrm>
            <a:off x="209550" y="904875"/>
            <a:ext cx="11772900" cy="5724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ight Triangle 5"/>
          <p:cNvSpPr/>
          <p:nvPr/>
        </p:nvSpPr>
        <p:spPr>
          <a:xfrm rot="16200000">
            <a:off x="7529991" y="589189"/>
            <a:ext cx="323850" cy="32385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/>
          <p:cNvSpPr txBox="1"/>
          <p:nvPr/>
        </p:nvSpPr>
        <p:spPr>
          <a:xfrm>
            <a:off x="324931" y="169459"/>
            <a:ext cx="49484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ACCELERATING GROWTH</a:t>
            </a:r>
            <a:endParaRPr lang="en-IN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24931" y="998696"/>
            <a:ext cx="7115175" cy="132343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US" sz="4000" b="1" dirty="0">
                <a:solidFill>
                  <a:srgbClr val="7A509F"/>
                </a:solidFill>
              </a:rPr>
              <a:t>GST Enhancing Ease of Doing Business and Ease of Living</a:t>
            </a:r>
            <a:endParaRPr lang="en-IN" sz="4000" b="1" dirty="0">
              <a:solidFill>
                <a:srgbClr val="7A509F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3841" y="589189"/>
            <a:ext cx="4128609" cy="2446988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0071109" y="6351285"/>
            <a:ext cx="146706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solidFill>
                  <a:srgbClr val="7A509F"/>
                </a:solidFill>
              </a:rPr>
              <a:t>As on 1</a:t>
            </a:r>
            <a:r>
              <a:rPr lang="en-US" sz="1100" baseline="30000" dirty="0">
                <a:solidFill>
                  <a:srgbClr val="7A509F"/>
                </a:solidFill>
              </a:rPr>
              <a:t>st</a:t>
            </a:r>
            <a:r>
              <a:rPr lang="en-US" sz="1100" dirty="0">
                <a:solidFill>
                  <a:srgbClr val="7A509F"/>
                </a:solidFill>
              </a:rPr>
              <a:t> January 2019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359" y="4356848"/>
            <a:ext cx="2670242" cy="210567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3230" y="2715300"/>
            <a:ext cx="3058970" cy="2215946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0777" y="4222376"/>
            <a:ext cx="3128957" cy="2266646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70139" y="3163792"/>
            <a:ext cx="2602911" cy="2052581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1569354" y="4741491"/>
            <a:ext cx="17240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Reduction in</a:t>
            </a:r>
          </a:p>
          <a:p>
            <a:pPr algn="ctr"/>
            <a:r>
              <a:rPr lang="en-US" b="1" dirty="0"/>
              <a:t> cascading </a:t>
            </a:r>
          </a:p>
          <a:p>
            <a:pPr algn="ctr"/>
            <a:r>
              <a:rPr lang="en-US" b="1" dirty="0"/>
              <a:t>effect </a:t>
            </a:r>
          </a:p>
          <a:p>
            <a:pPr algn="ctr"/>
            <a:r>
              <a:rPr lang="en-US" b="1" dirty="0"/>
              <a:t>of taxes</a:t>
            </a:r>
            <a:endParaRPr lang="en-IN" dirty="0"/>
          </a:p>
        </p:txBody>
      </p:sp>
      <p:sp>
        <p:nvSpPr>
          <p:cNvPr id="26" name="TextBox 25"/>
          <p:cNvSpPr txBox="1"/>
          <p:nvPr/>
        </p:nvSpPr>
        <p:spPr>
          <a:xfrm>
            <a:off x="4230559" y="3000815"/>
            <a:ext cx="172400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Small traders </a:t>
            </a:r>
          </a:p>
          <a:p>
            <a:pPr algn="ctr"/>
            <a:r>
              <a:rPr lang="en-US" dirty="0"/>
              <a:t>&amp; consumers </a:t>
            </a:r>
          </a:p>
          <a:p>
            <a:pPr algn="ctr"/>
            <a:r>
              <a:rPr lang="en-US" dirty="0"/>
              <a:t>benefit </a:t>
            </a:r>
          </a:p>
          <a:p>
            <a:pPr algn="ctr"/>
            <a:r>
              <a:rPr lang="en-US" dirty="0"/>
              <a:t>with </a:t>
            </a:r>
            <a:r>
              <a:rPr lang="en-US" b="1" dirty="0"/>
              <a:t>end of </a:t>
            </a:r>
          </a:p>
          <a:p>
            <a:pPr algn="ctr"/>
            <a:r>
              <a:rPr lang="en-US" b="1" dirty="0"/>
              <a:t>multiplicity of </a:t>
            </a:r>
          </a:p>
          <a:p>
            <a:pPr algn="ctr"/>
            <a:r>
              <a:rPr lang="en-US" b="1" dirty="0"/>
              <a:t>taxes </a:t>
            </a:r>
            <a:endParaRPr lang="en-IN" dirty="0"/>
          </a:p>
        </p:txBody>
      </p:sp>
      <p:sp>
        <p:nvSpPr>
          <p:cNvPr id="27" name="TextBox 26"/>
          <p:cNvSpPr txBox="1"/>
          <p:nvPr/>
        </p:nvSpPr>
        <p:spPr>
          <a:xfrm>
            <a:off x="7117487" y="4456056"/>
            <a:ext cx="172400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Significant </a:t>
            </a:r>
          </a:p>
          <a:p>
            <a:pPr algn="ctr"/>
            <a:r>
              <a:rPr lang="en-US" b="1" dirty="0"/>
              <a:t>decrease in </a:t>
            </a:r>
          </a:p>
          <a:p>
            <a:pPr algn="ctr"/>
            <a:r>
              <a:rPr lang="en-US" b="1" dirty="0"/>
              <a:t>transport </a:t>
            </a:r>
          </a:p>
          <a:p>
            <a:pPr algn="ctr"/>
            <a:r>
              <a:rPr lang="en-US" b="1" dirty="0" smtClean="0"/>
              <a:t>time </a:t>
            </a:r>
            <a:r>
              <a:rPr lang="en-US" dirty="0"/>
              <a:t>with </a:t>
            </a:r>
          </a:p>
          <a:p>
            <a:pPr algn="ctr"/>
            <a:r>
              <a:rPr lang="en-US" dirty="0"/>
              <a:t>elimination of </a:t>
            </a:r>
          </a:p>
          <a:p>
            <a:pPr algn="ctr"/>
            <a:r>
              <a:rPr lang="en-US" dirty="0"/>
              <a:t>check-posts</a:t>
            </a:r>
            <a:endParaRPr lang="en-IN" dirty="0"/>
          </a:p>
        </p:txBody>
      </p:sp>
      <p:sp>
        <p:nvSpPr>
          <p:cNvPr id="28" name="TextBox 27"/>
          <p:cNvSpPr txBox="1"/>
          <p:nvPr/>
        </p:nvSpPr>
        <p:spPr>
          <a:xfrm>
            <a:off x="9967871" y="3670014"/>
            <a:ext cx="17240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Overall </a:t>
            </a:r>
          </a:p>
          <a:p>
            <a:pPr algn="ctr"/>
            <a:r>
              <a:rPr lang="en-US" b="1" dirty="0"/>
              <a:t>reduction </a:t>
            </a:r>
          </a:p>
          <a:p>
            <a:pPr algn="ctr"/>
            <a:r>
              <a:rPr lang="en-US" b="1" dirty="0"/>
              <a:t>in prices</a:t>
            </a:r>
            <a:endParaRPr lang="en-IN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82896" y="138366"/>
            <a:ext cx="1399553" cy="338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209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A50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/>
          <p:cNvSpPr/>
          <p:nvPr/>
        </p:nvSpPr>
        <p:spPr>
          <a:xfrm>
            <a:off x="209550" y="918322"/>
            <a:ext cx="11772900" cy="5724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ight Triangle 5"/>
          <p:cNvSpPr/>
          <p:nvPr/>
        </p:nvSpPr>
        <p:spPr>
          <a:xfrm rot="16200000">
            <a:off x="7529991" y="589189"/>
            <a:ext cx="323850" cy="32385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/>
          <p:cNvSpPr txBox="1"/>
          <p:nvPr/>
        </p:nvSpPr>
        <p:spPr>
          <a:xfrm>
            <a:off x="324931" y="169459"/>
            <a:ext cx="49484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ACCELERATING GROWTH</a:t>
            </a:r>
            <a:endParaRPr lang="en-IN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24931" y="998696"/>
            <a:ext cx="7115175" cy="132343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US" sz="4000" b="1" dirty="0">
                <a:solidFill>
                  <a:srgbClr val="7A509F"/>
                </a:solidFill>
              </a:rPr>
              <a:t>Enhancing Growth, Simplicity and Transparency with </a:t>
            </a:r>
            <a:r>
              <a:rPr lang="en-US" sz="4000" b="1" dirty="0" smtClean="0">
                <a:solidFill>
                  <a:srgbClr val="7A509F"/>
                </a:solidFill>
              </a:rPr>
              <a:t>GST</a:t>
            </a:r>
            <a:endParaRPr lang="en-US" sz="4000" b="1" dirty="0">
              <a:solidFill>
                <a:srgbClr val="7A509F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3840" y="589189"/>
            <a:ext cx="4128609" cy="2446988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0071109" y="6351285"/>
            <a:ext cx="146706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solidFill>
                  <a:srgbClr val="7A509F"/>
                </a:solidFill>
              </a:rPr>
              <a:t>As on 1</a:t>
            </a:r>
            <a:r>
              <a:rPr lang="en-US" sz="1100" baseline="30000" dirty="0">
                <a:solidFill>
                  <a:srgbClr val="7A509F"/>
                </a:solidFill>
              </a:rPr>
              <a:t>st</a:t>
            </a:r>
            <a:r>
              <a:rPr lang="en-US" sz="1100" dirty="0">
                <a:solidFill>
                  <a:srgbClr val="7A509F"/>
                </a:solidFill>
              </a:rPr>
              <a:t> January 2019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5935342" y="3508716"/>
            <a:ext cx="0" cy="2762985"/>
          </a:xfrm>
          <a:prstGeom prst="line">
            <a:avLst/>
          </a:prstGeom>
          <a:ln w="19050">
            <a:solidFill>
              <a:srgbClr val="7A509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468" y="3400984"/>
            <a:ext cx="1151854" cy="1261875"/>
          </a:xfrm>
          <a:prstGeom prst="rect">
            <a:avLst/>
          </a:prstGeom>
        </p:spPr>
      </p:pic>
      <p:cxnSp>
        <p:nvCxnSpPr>
          <p:cNvPr id="16" name="Straight Connector 15"/>
          <p:cNvCxnSpPr/>
          <p:nvPr/>
        </p:nvCxnSpPr>
        <p:spPr>
          <a:xfrm>
            <a:off x="3102392" y="3566984"/>
            <a:ext cx="0" cy="2762985"/>
          </a:xfrm>
          <a:prstGeom prst="line">
            <a:avLst/>
          </a:prstGeom>
          <a:ln w="19050">
            <a:solidFill>
              <a:srgbClr val="7A509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6615" y="3361917"/>
            <a:ext cx="1407821" cy="1407821"/>
          </a:xfrm>
          <a:prstGeom prst="rect">
            <a:avLst/>
          </a:prstGeom>
        </p:spPr>
      </p:pic>
      <p:cxnSp>
        <p:nvCxnSpPr>
          <p:cNvPr id="17" name="Straight Connector 16"/>
          <p:cNvCxnSpPr/>
          <p:nvPr/>
        </p:nvCxnSpPr>
        <p:spPr>
          <a:xfrm>
            <a:off x="8719386" y="3566984"/>
            <a:ext cx="0" cy="2762985"/>
          </a:xfrm>
          <a:prstGeom prst="line">
            <a:avLst/>
          </a:prstGeom>
          <a:ln w="19050">
            <a:solidFill>
              <a:srgbClr val="7A509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71468" y="3440903"/>
            <a:ext cx="1097282" cy="1463043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6138466" y="4798623"/>
            <a:ext cx="2299035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7A509F"/>
                </a:solidFill>
              </a:rPr>
              <a:t>₹ 7909.96 Cr</a:t>
            </a:r>
            <a:endParaRPr lang="en-US" sz="2800" b="1" dirty="0">
              <a:solidFill>
                <a:srgbClr val="7A509F"/>
              </a:solidFill>
            </a:endParaRPr>
          </a:p>
          <a:p>
            <a:pPr algn="ctr"/>
            <a:r>
              <a:rPr lang="en-US" dirty="0" smtClean="0"/>
              <a:t>Recovered from GST tax evasion during April - November 2018</a:t>
            </a:r>
            <a:endParaRPr lang="en-US" sz="1400" dirty="0"/>
          </a:p>
        </p:txBody>
      </p:sp>
      <p:sp>
        <p:nvSpPr>
          <p:cNvPr id="20" name="TextBox 19"/>
          <p:cNvSpPr txBox="1"/>
          <p:nvPr/>
        </p:nvSpPr>
        <p:spPr>
          <a:xfrm>
            <a:off x="350178" y="4879825"/>
            <a:ext cx="2519502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7A509F"/>
                </a:solidFill>
              </a:rPr>
              <a:t>Over </a:t>
            </a:r>
            <a:r>
              <a:rPr lang="en-US" sz="2800" b="1" dirty="0" smtClean="0">
                <a:solidFill>
                  <a:srgbClr val="7A509F"/>
                </a:solidFill>
              </a:rPr>
              <a:t>57.5 Lakh</a:t>
            </a:r>
            <a:r>
              <a:rPr lang="en-US" dirty="0" smtClean="0"/>
              <a:t> New taxpayers registered post GST </a:t>
            </a:r>
          </a:p>
          <a:p>
            <a:pPr algn="ctr"/>
            <a:r>
              <a:rPr lang="en-US" sz="1400" dirty="0" smtClean="0"/>
              <a:t>(till 30</a:t>
            </a:r>
            <a:r>
              <a:rPr lang="en-US" sz="1400" baseline="30000" dirty="0" smtClean="0"/>
              <a:t>th</a:t>
            </a:r>
            <a:r>
              <a:rPr lang="en-US" sz="1400" dirty="0" smtClean="0"/>
              <a:t> November 2018)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3390738" y="4879825"/>
            <a:ext cx="22698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7A509F"/>
                </a:solidFill>
              </a:rPr>
              <a:t>More than </a:t>
            </a:r>
          </a:p>
          <a:p>
            <a:pPr algn="ctr"/>
            <a:r>
              <a:rPr lang="en-US" sz="2800" b="1" dirty="0" smtClean="0">
                <a:solidFill>
                  <a:srgbClr val="7A509F"/>
                </a:solidFill>
              </a:rPr>
              <a:t>₹ 91,149 </a:t>
            </a:r>
            <a:r>
              <a:rPr lang="en-US" sz="2800" b="1" dirty="0">
                <a:solidFill>
                  <a:srgbClr val="7A509F"/>
                </a:solidFill>
              </a:rPr>
              <a:t>Cr</a:t>
            </a:r>
            <a:r>
              <a:rPr lang="en-US" dirty="0"/>
              <a:t> </a:t>
            </a:r>
            <a:endParaRPr lang="en-US" dirty="0" smtClean="0"/>
          </a:p>
          <a:p>
            <a:pPr algn="ctr"/>
            <a:r>
              <a:rPr lang="en-US" dirty="0" smtClean="0"/>
              <a:t>of GST </a:t>
            </a:r>
            <a:r>
              <a:rPr lang="en-US" dirty="0"/>
              <a:t>refunds disposed </a:t>
            </a:r>
            <a:r>
              <a:rPr lang="en-US" dirty="0" smtClean="0"/>
              <a:t>off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9211427" y="5059246"/>
            <a:ext cx="210134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Above</a:t>
            </a:r>
            <a:r>
              <a:rPr lang="en-US" sz="2800" dirty="0" smtClean="0"/>
              <a:t> </a:t>
            </a:r>
            <a:r>
              <a:rPr lang="en-US" sz="2800" b="1" dirty="0" smtClean="0">
                <a:solidFill>
                  <a:srgbClr val="7A509F"/>
                </a:solidFill>
              </a:rPr>
              <a:t>98% </a:t>
            </a:r>
          </a:p>
          <a:p>
            <a:pPr algn="ctr"/>
            <a:r>
              <a:rPr lang="en-US" dirty="0" smtClean="0"/>
              <a:t>Items fall </a:t>
            </a:r>
            <a:endParaRPr lang="en-US" dirty="0"/>
          </a:p>
          <a:p>
            <a:pPr algn="ctr"/>
            <a:r>
              <a:rPr lang="en-US" dirty="0"/>
              <a:t>in/below 18% slab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8553" y="3333183"/>
            <a:ext cx="1222799" cy="1315838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82896" y="138366"/>
            <a:ext cx="1399553" cy="338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620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A50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/>
          <p:cNvSpPr/>
          <p:nvPr/>
        </p:nvSpPr>
        <p:spPr>
          <a:xfrm>
            <a:off x="209550" y="904875"/>
            <a:ext cx="11772900" cy="5724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ight Triangle 5"/>
          <p:cNvSpPr/>
          <p:nvPr/>
        </p:nvSpPr>
        <p:spPr>
          <a:xfrm rot="16200000">
            <a:off x="7529991" y="589189"/>
            <a:ext cx="323850" cy="32385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/>
          <p:cNvSpPr txBox="1"/>
          <p:nvPr/>
        </p:nvSpPr>
        <p:spPr>
          <a:xfrm>
            <a:off x="324931" y="169459"/>
            <a:ext cx="49484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ACCELERATING GROWTH</a:t>
            </a:r>
            <a:endParaRPr lang="en-IN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3841" y="589189"/>
            <a:ext cx="4128608" cy="2446988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0071109" y="6351285"/>
            <a:ext cx="146706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solidFill>
                  <a:srgbClr val="7A509F"/>
                </a:solidFill>
              </a:rPr>
              <a:t>As on 1</a:t>
            </a:r>
            <a:r>
              <a:rPr lang="en-US" sz="1100" baseline="30000" dirty="0">
                <a:solidFill>
                  <a:srgbClr val="7A509F"/>
                </a:solidFill>
              </a:rPr>
              <a:t>st</a:t>
            </a:r>
            <a:r>
              <a:rPr lang="en-US" sz="1100" dirty="0">
                <a:solidFill>
                  <a:srgbClr val="7A509F"/>
                </a:solidFill>
              </a:rPr>
              <a:t> January 2019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511" y="1649489"/>
            <a:ext cx="6047607" cy="1609377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324931" y="998696"/>
            <a:ext cx="7115175" cy="132343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US" sz="4000" b="1" dirty="0">
                <a:solidFill>
                  <a:srgbClr val="7A509F"/>
                </a:solidFill>
              </a:rPr>
              <a:t>India : A Leading Mobile </a:t>
            </a:r>
          </a:p>
          <a:p>
            <a:r>
              <a:rPr lang="en-US" sz="4000" b="1" dirty="0">
                <a:solidFill>
                  <a:srgbClr val="7A509F"/>
                </a:solidFill>
              </a:rPr>
              <a:t>Manufacturing Hub</a:t>
            </a:r>
            <a:endParaRPr lang="en-IN" sz="4000" b="1" dirty="0">
              <a:solidFill>
                <a:srgbClr val="7A509F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47626" y="3779854"/>
            <a:ext cx="5063941" cy="753524"/>
          </a:xfrm>
          <a:prstGeom prst="rect">
            <a:avLst/>
          </a:prstGeom>
          <a:solidFill>
            <a:srgbClr val="BE75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Rectangle 13"/>
          <p:cNvSpPr/>
          <p:nvPr/>
        </p:nvSpPr>
        <p:spPr>
          <a:xfrm>
            <a:off x="6002645" y="3779854"/>
            <a:ext cx="2327624" cy="753524"/>
          </a:xfrm>
          <a:prstGeom prst="rect">
            <a:avLst/>
          </a:prstGeom>
          <a:solidFill>
            <a:srgbClr val="7C51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Rectangle 15"/>
          <p:cNvSpPr/>
          <p:nvPr/>
        </p:nvSpPr>
        <p:spPr>
          <a:xfrm>
            <a:off x="8458360" y="3779854"/>
            <a:ext cx="2455717" cy="753524"/>
          </a:xfrm>
          <a:prstGeom prst="rect">
            <a:avLst/>
          </a:prstGeom>
          <a:solidFill>
            <a:srgbClr val="ECA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Rectangle 16"/>
          <p:cNvSpPr/>
          <p:nvPr/>
        </p:nvSpPr>
        <p:spPr>
          <a:xfrm>
            <a:off x="447626" y="4657012"/>
            <a:ext cx="5063941" cy="753524"/>
          </a:xfrm>
          <a:prstGeom prst="rect">
            <a:avLst/>
          </a:prstGeom>
          <a:solidFill>
            <a:srgbClr val="BE75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Rectangle 17"/>
          <p:cNvSpPr/>
          <p:nvPr/>
        </p:nvSpPr>
        <p:spPr>
          <a:xfrm>
            <a:off x="6002645" y="4657012"/>
            <a:ext cx="2327624" cy="753524"/>
          </a:xfrm>
          <a:prstGeom prst="rect">
            <a:avLst/>
          </a:prstGeom>
          <a:solidFill>
            <a:srgbClr val="7C51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Rectangle 18"/>
          <p:cNvSpPr/>
          <p:nvPr/>
        </p:nvSpPr>
        <p:spPr>
          <a:xfrm>
            <a:off x="8458360" y="4657012"/>
            <a:ext cx="2455717" cy="753524"/>
          </a:xfrm>
          <a:prstGeom prst="rect">
            <a:avLst/>
          </a:prstGeom>
          <a:solidFill>
            <a:srgbClr val="ECA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Rectangle 19"/>
          <p:cNvSpPr/>
          <p:nvPr/>
        </p:nvSpPr>
        <p:spPr>
          <a:xfrm>
            <a:off x="447626" y="5534394"/>
            <a:ext cx="5063941" cy="753524"/>
          </a:xfrm>
          <a:prstGeom prst="rect">
            <a:avLst/>
          </a:prstGeom>
          <a:solidFill>
            <a:srgbClr val="BE75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Rectangle 20"/>
          <p:cNvSpPr/>
          <p:nvPr/>
        </p:nvSpPr>
        <p:spPr>
          <a:xfrm>
            <a:off x="6002645" y="5534394"/>
            <a:ext cx="2327624" cy="753524"/>
          </a:xfrm>
          <a:prstGeom prst="rect">
            <a:avLst/>
          </a:prstGeom>
          <a:solidFill>
            <a:srgbClr val="7C51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Rectangle 21"/>
          <p:cNvSpPr/>
          <p:nvPr/>
        </p:nvSpPr>
        <p:spPr>
          <a:xfrm>
            <a:off x="8458360" y="5534394"/>
            <a:ext cx="2455717" cy="753524"/>
          </a:xfrm>
          <a:prstGeom prst="rect">
            <a:avLst/>
          </a:prstGeom>
          <a:solidFill>
            <a:srgbClr val="ECA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479" y="3900881"/>
            <a:ext cx="834040" cy="528044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1511" y="4755487"/>
            <a:ext cx="553675" cy="570749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6760" y="5625144"/>
            <a:ext cx="568426" cy="585955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1782106" y="3811108"/>
            <a:ext cx="34653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Mobile manufacturing units set up</a:t>
            </a:r>
            <a:endParaRPr lang="en-IN" sz="2000" dirty="0">
              <a:solidFill>
                <a:schemeClr val="bg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782106" y="4685572"/>
            <a:ext cx="34653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Mobile handsets </a:t>
            </a:r>
          </a:p>
          <a:p>
            <a:r>
              <a:rPr lang="en-US" sz="2000" b="1" dirty="0">
                <a:solidFill>
                  <a:schemeClr val="bg1"/>
                </a:solidFill>
              </a:rPr>
              <a:t>produced</a:t>
            </a:r>
            <a:endParaRPr lang="en-IN" sz="2000" dirty="0">
              <a:solidFill>
                <a:schemeClr val="bg1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782106" y="5557213"/>
            <a:ext cx="34653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Worth of mobile </a:t>
            </a:r>
          </a:p>
          <a:p>
            <a:r>
              <a:rPr lang="en-US" sz="2000" b="1" dirty="0">
                <a:solidFill>
                  <a:schemeClr val="bg1"/>
                </a:solidFill>
              </a:rPr>
              <a:t>handsets produced </a:t>
            </a:r>
            <a:endParaRPr lang="en-IN" sz="2000" dirty="0">
              <a:solidFill>
                <a:schemeClr val="bg1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6169736" y="3258866"/>
            <a:ext cx="20266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7C51A1"/>
                </a:solidFill>
              </a:rPr>
              <a:t>Then</a:t>
            </a:r>
            <a:endParaRPr lang="en-IN" sz="3200" dirty="0">
              <a:solidFill>
                <a:srgbClr val="7C51A1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8672891" y="3258866"/>
            <a:ext cx="20266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ECAA00"/>
                </a:solidFill>
              </a:rPr>
              <a:t>Now</a:t>
            </a:r>
            <a:endParaRPr lang="en-IN" sz="3200" dirty="0">
              <a:solidFill>
                <a:srgbClr val="ECAA00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6169736" y="3888254"/>
            <a:ext cx="20266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chemeClr val="bg1"/>
                </a:solidFill>
              </a:rPr>
              <a:t>2</a:t>
            </a:r>
            <a:endParaRPr lang="en-IN" sz="3200" dirty="0">
              <a:solidFill>
                <a:schemeClr val="bg1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8672891" y="3888254"/>
            <a:ext cx="20266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chemeClr val="bg1"/>
                </a:solidFill>
              </a:rPr>
              <a:t>127</a:t>
            </a:r>
            <a:endParaRPr lang="en-IN" sz="3200" dirty="0">
              <a:solidFill>
                <a:schemeClr val="bg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169736" y="4733559"/>
            <a:ext cx="20266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chemeClr val="bg1"/>
                </a:solidFill>
              </a:rPr>
              <a:t>6 Cr</a:t>
            </a:r>
            <a:endParaRPr lang="en-IN" sz="3200" dirty="0">
              <a:solidFill>
                <a:schemeClr val="bg1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8672891" y="4733559"/>
            <a:ext cx="20266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22.5 Cr</a:t>
            </a:r>
            <a:endParaRPr lang="en-IN" sz="3200" dirty="0">
              <a:solidFill>
                <a:schemeClr val="bg1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6169736" y="5573305"/>
            <a:ext cx="20266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</a:rPr>
              <a:t>₹18,992 </a:t>
            </a:r>
            <a:endParaRPr lang="en-US" sz="2000" b="1" dirty="0">
              <a:solidFill>
                <a:schemeClr val="bg1"/>
              </a:solidFill>
            </a:endParaRPr>
          </a:p>
          <a:p>
            <a:pPr algn="ctr"/>
            <a:r>
              <a:rPr lang="en-US" sz="2000" b="1" dirty="0">
                <a:solidFill>
                  <a:schemeClr val="bg1"/>
                </a:solidFill>
              </a:rPr>
              <a:t>crore</a:t>
            </a:r>
            <a:endParaRPr lang="en-IN" sz="2000" dirty="0">
              <a:solidFill>
                <a:schemeClr val="bg1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8672891" y="5573305"/>
            <a:ext cx="20266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₹</a:t>
            </a:r>
            <a:r>
              <a:rPr lang="en-US" sz="2000" b="1" dirty="0" smtClean="0">
                <a:solidFill>
                  <a:schemeClr val="bg1"/>
                </a:solidFill>
              </a:rPr>
              <a:t>1.32 lakh </a:t>
            </a:r>
          </a:p>
          <a:p>
            <a:pPr algn="ctr"/>
            <a:r>
              <a:rPr lang="en-US" sz="2000" b="1" dirty="0" smtClean="0">
                <a:solidFill>
                  <a:schemeClr val="bg1"/>
                </a:solidFill>
              </a:rPr>
              <a:t>crore</a:t>
            </a:r>
            <a:endParaRPr lang="en-IN" sz="2000" dirty="0">
              <a:solidFill>
                <a:schemeClr val="bg1"/>
              </a:solidFill>
            </a:endParaRP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82896" y="138366"/>
            <a:ext cx="1399553" cy="338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752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A50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/>
          <p:cNvSpPr/>
          <p:nvPr/>
        </p:nvSpPr>
        <p:spPr>
          <a:xfrm>
            <a:off x="209549" y="903579"/>
            <a:ext cx="11772900" cy="5724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ight Triangle 5"/>
          <p:cNvSpPr/>
          <p:nvPr/>
        </p:nvSpPr>
        <p:spPr>
          <a:xfrm rot="16200000">
            <a:off x="7522371" y="589189"/>
            <a:ext cx="323850" cy="32385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/>
          <p:cNvSpPr txBox="1"/>
          <p:nvPr/>
        </p:nvSpPr>
        <p:spPr>
          <a:xfrm>
            <a:off x="324931" y="169459"/>
            <a:ext cx="49484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ACCELERATING GROWTH</a:t>
            </a:r>
            <a:endParaRPr lang="en-IN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24931" y="998696"/>
            <a:ext cx="7521290" cy="132343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IN" sz="4000" b="1" dirty="0">
                <a:solidFill>
                  <a:srgbClr val="7A509F"/>
                </a:solidFill>
              </a:rPr>
              <a:t>Strong Macro </a:t>
            </a:r>
            <a:r>
              <a:rPr lang="en-IN" sz="4000" b="1" dirty="0" smtClean="0">
                <a:solidFill>
                  <a:srgbClr val="7A509F"/>
                </a:solidFill>
              </a:rPr>
              <a:t>Economic Fundamentals </a:t>
            </a:r>
            <a:r>
              <a:rPr lang="en-IN" sz="4000" b="1" dirty="0">
                <a:solidFill>
                  <a:srgbClr val="7A509F"/>
                </a:solidFill>
              </a:rPr>
              <a:t>define India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584744"/>
            <a:ext cx="4133849" cy="258270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0272584" y="6275987"/>
            <a:ext cx="16146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7A509F"/>
                </a:solidFill>
              </a:rPr>
              <a:t>As on 1</a:t>
            </a:r>
            <a:r>
              <a:rPr lang="en-US" sz="1000" baseline="30000" dirty="0">
                <a:solidFill>
                  <a:srgbClr val="7A509F"/>
                </a:solidFill>
              </a:rPr>
              <a:t>st</a:t>
            </a:r>
            <a:r>
              <a:rPr lang="en-US" sz="1000" dirty="0">
                <a:solidFill>
                  <a:srgbClr val="7A509F"/>
                </a:solidFill>
              </a:rPr>
              <a:t> January 2019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974463" y="3482804"/>
            <a:ext cx="31139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Falling Overall Inflation</a:t>
            </a:r>
            <a:endParaRPr lang="en-US" sz="1600" b="1" dirty="0">
              <a:solidFill>
                <a:srgbClr val="6A488E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4189" y="4064107"/>
            <a:ext cx="1448991" cy="827994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511022" y="3765842"/>
            <a:ext cx="825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7C51A1"/>
                </a:solidFill>
              </a:rPr>
              <a:t>8.48%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339488" y="6256211"/>
            <a:ext cx="9447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APRIL 2014</a:t>
            </a:r>
            <a:endParaRPr lang="en-US" sz="1200" b="1" dirty="0">
              <a:solidFill>
                <a:srgbClr val="6A488E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405512" y="4802690"/>
            <a:ext cx="825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AC00"/>
                </a:solidFill>
              </a:rPr>
              <a:t>4.58</a:t>
            </a:r>
            <a:r>
              <a:rPr lang="en-US" b="1" dirty="0">
                <a:solidFill>
                  <a:srgbClr val="FFAC00"/>
                </a:solidFill>
              </a:rPr>
              <a:t>%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405178" y="6256211"/>
            <a:ext cx="9447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APRIL </a:t>
            </a:r>
            <a:r>
              <a:rPr lang="en-US" sz="1200" b="1" dirty="0" smtClean="0"/>
              <a:t>2018</a:t>
            </a:r>
            <a:endParaRPr lang="en-US" sz="1200" b="1" dirty="0">
              <a:solidFill>
                <a:srgbClr val="6A488E"/>
              </a:solidFill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6357" y="3342850"/>
            <a:ext cx="3639319" cy="3019687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5712819" y="3633633"/>
            <a:ext cx="825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9.19%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679868" y="6017314"/>
            <a:ext cx="9447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APRIL 2014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7604515" y="4795219"/>
            <a:ext cx="8253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27FFED"/>
                </a:solidFill>
              </a:rPr>
              <a:t>3%</a:t>
            </a:r>
            <a:endParaRPr lang="en-US" sz="2000" b="1" dirty="0">
              <a:solidFill>
                <a:srgbClr val="27FFED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597641" y="6017314"/>
            <a:ext cx="9447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APRIL </a:t>
            </a:r>
            <a:r>
              <a:rPr lang="en-US" sz="1200" b="1" dirty="0" smtClean="0">
                <a:solidFill>
                  <a:schemeClr val="bg1"/>
                </a:solidFill>
              </a:rPr>
              <a:t>2018</a:t>
            </a:r>
            <a:endParaRPr lang="en-US" sz="1200" b="1" dirty="0">
              <a:solidFill>
                <a:schemeClr val="bg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054810" y="3375519"/>
            <a:ext cx="21334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Food Inflation Down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5712819" y="3972187"/>
            <a:ext cx="825306" cy="19698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8" name="Rectangle 37"/>
          <p:cNvSpPr/>
          <p:nvPr/>
        </p:nvSpPr>
        <p:spPr>
          <a:xfrm>
            <a:off x="7638832" y="5223874"/>
            <a:ext cx="773776" cy="718120"/>
          </a:xfrm>
          <a:prstGeom prst="rect">
            <a:avLst/>
          </a:prstGeom>
          <a:solidFill>
            <a:srgbClr val="27FF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0" name="Rectangle 39"/>
          <p:cNvSpPr/>
          <p:nvPr/>
        </p:nvSpPr>
        <p:spPr>
          <a:xfrm>
            <a:off x="3446737" y="5134850"/>
            <a:ext cx="773776" cy="1037914"/>
          </a:xfrm>
          <a:prstGeom prst="rect">
            <a:avLst/>
          </a:prstGeom>
          <a:solidFill>
            <a:srgbClr val="FFA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2" name="Rectangle 41"/>
          <p:cNvSpPr/>
          <p:nvPr/>
        </p:nvSpPr>
        <p:spPr>
          <a:xfrm>
            <a:off x="1407946" y="4080991"/>
            <a:ext cx="773776" cy="2091773"/>
          </a:xfrm>
          <a:prstGeom prst="rect">
            <a:avLst/>
          </a:prstGeom>
          <a:solidFill>
            <a:srgbClr val="7C51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33686" y="3455388"/>
            <a:ext cx="1299211" cy="268751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94816">
            <a:off x="6619350" y="3676114"/>
            <a:ext cx="1147128" cy="1431094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7929" y="2636525"/>
            <a:ext cx="580179" cy="53092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452283" y="2608730"/>
            <a:ext cx="54998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Economy growing at a robust rate, with </a:t>
            </a:r>
            <a:r>
              <a:rPr lang="en-US" dirty="0" smtClean="0">
                <a:solidFill>
                  <a:srgbClr val="714A93"/>
                </a:solidFill>
              </a:rPr>
              <a:t>GDP </a:t>
            </a:r>
            <a:r>
              <a:rPr lang="en-US" dirty="0">
                <a:solidFill>
                  <a:srgbClr val="714A93"/>
                </a:solidFill>
              </a:rPr>
              <a:t>growth at 7.6% in First Half of FY 2018-19</a:t>
            </a: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82896" y="138366"/>
            <a:ext cx="1399553" cy="338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204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6A5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</a:t>
            </a:r>
            <a:endParaRPr lang="en-IN" dirty="0"/>
          </a:p>
        </p:txBody>
      </p:sp>
      <p:sp>
        <p:nvSpPr>
          <p:cNvPr id="5" name="Rectangle 4"/>
          <p:cNvSpPr/>
          <p:nvPr/>
        </p:nvSpPr>
        <p:spPr>
          <a:xfrm>
            <a:off x="209550" y="904875"/>
            <a:ext cx="11772900" cy="5724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ight Triangle 5"/>
          <p:cNvSpPr/>
          <p:nvPr/>
        </p:nvSpPr>
        <p:spPr>
          <a:xfrm rot="16200000">
            <a:off x="7530609" y="589189"/>
            <a:ext cx="323850" cy="32385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/>
          <p:cNvSpPr txBox="1"/>
          <p:nvPr/>
        </p:nvSpPr>
        <p:spPr>
          <a:xfrm>
            <a:off x="324931" y="169459"/>
            <a:ext cx="47657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DEVELOPMENT FOR ALL</a:t>
            </a:r>
            <a:endParaRPr lang="en-IN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24931" y="998696"/>
            <a:ext cx="8455998" cy="1138773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US" sz="4000" b="1" dirty="0">
                <a:solidFill>
                  <a:srgbClr val="46A5AE"/>
                </a:solidFill>
              </a:rPr>
              <a:t>India Post Payments Bank </a:t>
            </a:r>
            <a:endParaRPr lang="en-US" sz="4000" b="1" dirty="0" smtClean="0">
              <a:solidFill>
                <a:srgbClr val="46A5AE"/>
              </a:solidFill>
            </a:endParaRPr>
          </a:p>
          <a:p>
            <a:r>
              <a:rPr lang="en-US" sz="2800" b="1" dirty="0" smtClean="0">
                <a:solidFill>
                  <a:srgbClr val="46A5AE"/>
                </a:solidFill>
              </a:rPr>
              <a:t>Delivering Doorstep </a:t>
            </a:r>
            <a:r>
              <a:rPr lang="en-US" sz="2800" b="1" dirty="0">
                <a:solidFill>
                  <a:srgbClr val="46A5AE"/>
                </a:solidFill>
              </a:rPr>
              <a:t>B</a:t>
            </a:r>
            <a:r>
              <a:rPr lang="en-US" sz="2800" b="1" dirty="0" smtClean="0">
                <a:solidFill>
                  <a:srgbClr val="46A5AE"/>
                </a:solidFill>
              </a:rPr>
              <a:t>anking </a:t>
            </a:r>
            <a:r>
              <a:rPr lang="en-US" sz="2800" b="1" dirty="0">
                <a:solidFill>
                  <a:srgbClr val="46A5AE"/>
                </a:solidFill>
              </a:rPr>
              <a:t>to the </a:t>
            </a:r>
            <a:r>
              <a:rPr lang="en-US" sz="2800" b="1" dirty="0" smtClean="0">
                <a:solidFill>
                  <a:srgbClr val="46A5AE"/>
                </a:solidFill>
              </a:rPr>
              <a:t>Unbanked</a:t>
            </a:r>
            <a:endParaRPr lang="en-US" sz="2800" b="1" dirty="0">
              <a:solidFill>
                <a:srgbClr val="46A5AE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584744"/>
            <a:ext cx="4133849" cy="258270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0272584" y="6275987"/>
            <a:ext cx="16146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46A5AE"/>
                </a:solidFill>
              </a:rPr>
              <a:t>As on 1</a:t>
            </a:r>
            <a:r>
              <a:rPr lang="en-US" sz="1000" b="1" baseline="30000" dirty="0">
                <a:solidFill>
                  <a:srgbClr val="46A5AE"/>
                </a:solidFill>
              </a:rPr>
              <a:t>st</a:t>
            </a:r>
            <a:r>
              <a:rPr lang="en-US" sz="1000" b="1" dirty="0">
                <a:solidFill>
                  <a:srgbClr val="46A5AE"/>
                </a:solidFill>
              </a:rPr>
              <a:t> January 2019</a:t>
            </a:r>
            <a:endParaRPr lang="en-IN" sz="1000" b="1" dirty="0">
              <a:solidFill>
                <a:srgbClr val="46A5AE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113" y="2975152"/>
            <a:ext cx="1999282" cy="205751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9474" y="3133759"/>
            <a:ext cx="2654892" cy="295775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37167" y="5121751"/>
            <a:ext cx="3317532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b="1" dirty="0">
                <a:solidFill>
                  <a:srgbClr val="46A5AE"/>
                </a:solidFill>
              </a:rPr>
              <a:t>3 lakh Postmen &amp; </a:t>
            </a:r>
            <a:r>
              <a:rPr lang="en-IN" sz="2000" b="1" dirty="0" smtClean="0">
                <a:solidFill>
                  <a:srgbClr val="46A5AE"/>
                </a:solidFill>
              </a:rPr>
              <a:t>over </a:t>
            </a:r>
          </a:p>
          <a:p>
            <a:pPr algn="ctr"/>
            <a:r>
              <a:rPr lang="en-IN" sz="2000" b="1" dirty="0" smtClean="0">
                <a:solidFill>
                  <a:srgbClr val="46A5AE"/>
                </a:solidFill>
              </a:rPr>
              <a:t>2.6 </a:t>
            </a:r>
            <a:r>
              <a:rPr lang="en-IN" sz="2000" b="1" dirty="0">
                <a:solidFill>
                  <a:srgbClr val="46A5AE"/>
                </a:solidFill>
              </a:rPr>
              <a:t>lakh </a:t>
            </a:r>
            <a:r>
              <a:rPr lang="en-IN" sz="2000" b="1" dirty="0" err="1">
                <a:solidFill>
                  <a:srgbClr val="46A5AE"/>
                </a:solidFill>
              </a:rPr>
              <a:t>Gramin</a:t>
            </a:r>
            <a:r>
              <a:rPr lang="en-IN" sz="2000" b="1" dirty="0">
                <a:solidFill>
                  <a:srgbClr val="46A5AE"/>
                </a:solidFill>
              </a:rPr>
              <a:t> </a:t>
            </a:r>
            <a:r>
              <a:rPr lang="en-IN" sz="2000" b="1" dirty="0" err="1">
                <a:solidFill>
                  <a:srgbClr val="46A5AE"/>
                </a:solidFill>
              </a:rPr>
              <a:t>Dak</a:t>
            </a:r>
            <a:r>
              <a:rPr lang="en-IN" sz="2000" b="1" dirty="0">
                <a:solidFill>
                  <a:srgbClr val="46A5AE"/>
                </a:solidFill>
              </a:rPr>
              <a:t> </a:t>
            </a:r>
            <a:r>
              <a:rPr lang="en-IN" sz="2000" b="1" dirty="0" err="1">
                <a:solidFill>
                  <a:srgbClr val="46A5AE"/>
                </a:solidFill>
              </a:rPr>
              <a:t>Sevaks</a:t>
            </a:r>
            <a:r>
              <a:rPr lang="en-IN" sz="2000" b="1" dirty="0">
                <a:solidFill>
                  <a:srgbClr val="46A5AE"/>
                </a:solidFill>
              </a:rPr>
              <a:t> </a:t>
            </a:r>
          </a:p>
          <a:p>
            <a:pPr algn="ctr"/>
            <a:r>
              <a:rPr lang="en-IN" dirty="0"/>
              <a:t>delivering IPPB </a:t>
            </a:r>
            <a:r>
              <a:rPr lang="en-IN" dirty="0" smtClean="0"/>
              <a:t>services</a:t>
            </a:r>
            <a:endParaRPr lang="en-IN" dirty="0"/>
          </a:p>
        </p:txBody>
      </p:sp>
      <p:sp>
        <p:nvSpPr>
          <p:cNvPr id="14" name="TextBox 13"/>
          <p:cNvSpPr txBox="1"/>
          <p:nvPr/>
        </p:nvSpPr>
        <p:spPr>
          <a:xfrm>
            <a:off x="3830778" y="4190814"/>
            <a:ext cx="2236465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46A5AE"/>
                </a:solidFill>
              </a:rPr>
              <a:t>Over 12 lakh </a:t>
            </a:r>
          </a:p>
          <a:p>
            <a:pPr algn="ctr"/>
            <a:r>
              <a:rPr lang="en-US" sz="2000" b="1" dirty="0">
                <a:solidFill>
                  <a:srgbClr val="46A5AE"/>
                </a:solidFill>
              </a:rPr>
              <a:t>IPPB </a:t>
            </a:r>
            <a:r>
              <a:rPr lang="en-US" sz="2000" b="1" dirty="0" smtClean="0">
                <a:solidFill>
                  <a:srgbClr val="46A5AE"/>
                </a:solidFill>
              </a:rPr>
              <a:t>accounts </a:t>
            </a:r>
            <a:endParaRPr lang="en-US" sz="2000" dirty="0"/>
          </a:p>
          <a:p>
            <a:pPr algn="ctr"/>
            <a:r>
              <a:rPr lang="en-US" sz="2000" dirty="0" smtClean="0"/>
              <a:t> </a:t>
            </a:r>
            <a:r>
              <a:rPr lang="en-US" sz="2000" dirty="0"/>
              <a:t>with a balance </a:t>
            </a:r>
            <a:r>
              <a:rPr lang="en-US" sz="2000" dirty="0" smtClean="0"/>
              <a:t>of over ₹13 </a:t>
            </a:r>
            <a:r>
              <a:rPr lang="en-US" sz="2000" dirty="0"/>
              <a:t>crore </a:t>
            </a:r>
          </a:p>
          <a:p>
            <a:pPr algn="ctr"/>
            <a:r>
              <a:rPr lang="en-US" sz="1400" dirty="0"/>
              <a:t>(as on 9th October 2018</a:t>
            </a:r>
            <a:r>
              <a:rPr lang="en-US" sz="1400" dirty="0" smtClean="0"/>
              <a:t>)</a:t>
            </a:r>
            <a:endParaRPr lang="en-US" sz="1400" dirty="0"/>
          </a:p>
        </p:txBody>
      </p:sp>
      <p:sp>
        <p:nvSpPr>
          <p:cNvPr id="15" name="TextBox 14"/>
          <p:cNvSpPr txBox="1"/>
          <p:nvPr/>
        </p:nvSpPr>
        <p:spPr>
          <a:xfrm>
            <a:off x="7024372" y="4343043"/>
            <a:ext cx="195635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Providing </a:t>
            </a:r>
            <a:r>
              <a:rPr lang="en-US" sz="2000" dirty="0" smtClean="0"/>
              <a:t>savings </a:t>
            </a:r>
            <a:r>
              <a:rPr lang="en-US" sz="2000" dirty="0"/>
              <a:t>&amp; </a:t>
            </a:r>
            <a:r>
              <a:rPr lang="en-US" sz="2000" dirty="0" smtClean="0"/>
              <a:t>current accounts, </a:t>
            </a:r>
            <a:r>
              <a:rPr lang="en-US" sz="2000" dirty="0"/>
              <a:t>bill &amp; utility payments &amp; </a:t>
            </a:r>
            <a:r>
              <a:rPr lang="en-US" sz="2000" dirty="0" smtClean="0"/>
              <a:t>other services</a:t>
            </a:r>
            <a:endParaRPr lang="en-US" sz="2000" dirty="0"/>
          </a:p>
        </p:txBody>
      </p:sp>
      <p:sp>
        <p:nvSpPr>
          <p:cNvPr id="16" name="TextBox 15"/>
          <p:cNvSpPr txBox="1"/>
          <p:nvPr/>
        </p:nvSpPr>
        <p:spPr>
          <a:xfrm>
            <a:off x="9513946" y="4306575"/>
            <a:ext cx="206397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Products offered across </a:t>
            </a:r>
            <a:r>
              <a:rPr lang="en-US" sz="2000" dirty="0" smtClean="0"/>
              <a:t>multiple channels such as  Micro-ATM</a:t>
            </a:r>
            <a:r>
              <a:rPr lang="en-US" sz="2000" dirty="0"/>
              <a:t>, Mobile </a:t>
            </a:r>
            <a:r>
              <a:rPr lang="en-US" sz="2000" dirty="0" smtClean="0"/>
              <a:t>Banking</a:t>
            </a:r>
            <a:endParaRPr lang="en-US" sz="2000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9304396" y="3756454"/>
            <a:ext cx="0" cy="1993557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24373" y="3442024"/>
            <a:ext cx="843126" cy="79180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05308" y="3415309"/>
            <a:ext cx="865299" cy="812629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28068" y="3427852"/>
            <a:ext cx="835856" cy="784978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15062" y="3432653"/>
            <a:ext cx="859602" cy="81454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24930" y="2148451"/>
            <a:ext cx="3627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46A5AE"/>
                </a:solidFill>
              </a:rPr>
              <a:t>Launched on 1</a:t>
            </a:r>
            <a:r>
              <a:rPr lang="en-US" baseline="30000" dirty="0" smtClean="0">
                <a:solidFill>
                  <a:srgbClr val="46A5AE"/>
                </a:solidFill>
              </a:rPr>
              <a:t>st</a:t>
            </a:r>
            <a:r>
              <a:rPr lang="en-US" dirty="0" smtClean="0">
                <a:solidFill>
                  <a:srgbClr val="46A5AE"/>
                </a:solidFill>
              </a:rPr>
              <a:t> September, 2018</a:t>
            </a:r>
            <a:endParaRPr lang="en-IN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82896" y="138366"/>
            <a:ext cx="1399553" cy="338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297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A50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/>
          <p:cNvSpPr/>
          <p:nvPr/>
        </p:nvSpPr>
        <p:spPr>
          <a:xfrm>
            <a:off x="209550" y="904875"/>
            <a:ext cx="11772900" cy="5724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ight Triangle 5"/>
          <p:cNvSpPr/>
          <p:nvPr/>
        </p:nvSpPr>
        <p:spPr>
          <a:xfrm rot="16200000">
            <a:off x="7529991" y="589189"/>
            <a:ext cx="323850" cy="32385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/>
          <p:cNvSpPr txBox="1"/>
          <p:nvPr/>
        </p:nvSpPr>
        <p:spPr>
          <a:xfrm>
            <a:off x="324931" y="169459"/>
            <a:ext cx="49484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ACCELERATING GROWTH</a:t>
            </a:r>
            <a:endParaRPr lang="en-IN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24931" y="998696"/>
            <a:ext cx="7115175" cy="132343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US" sz="4000" b="1" dirty="0">
                <a:solidFill>
                  <a:srgbClr val="7A509F"/>
                </a:solidFill>
              </a:rPr>
              <a:t>India becomes the </a:t>
            </a:r>
          </a:p>
          <a:p>
            <a:r>
              <a:rPr lang="en-US" sz="4000" b="1" dirty="0">
                <a:solidFill>
                  <a:srgbClr val="7A509F"/>
                </a:solidFill>
              </a:rPr>
              <a:t>Global  Growth Engine</a:t>
            </a:r>
            <a:endParaRPr lang="en-IN" sz="4000" b="1" dirty="0">
              <a:solidFill>
                <a:srgbClr val="7A509F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1223" y="589189"/>
            <a:ext cx="4133846" cy="2513928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0071109" y="6351285"/>
            <a:ext cx="146706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solidFill>
                  <a:srgbClr val="7A509F"/>
                </a:solidFill>
              </a:rPr>
              <a:t>As on 1</a:t>
            </a:r>
            <a:r>
              <a:rPr lang="en-US" sz="1100" baseline="30000" dirty="0">
                <a:solidFill>
                  <a:srgbClr val="7A509F"/>
                </a:solidFill>
              </a:rPr>
              <a:t>st</a:t>
            </a:r>
            <a:r>
              <a:rPr lang="en-US" sz="1100" dirty="0">
                <a:solidFill>
                  <a:srgbClr val="7A509F"/>
                </a:solidFill>
              </a:rPr>
              <a:t> January 2019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7135" y="3103117"/>
            <a:ext cx="3070736" cy="236123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3767" y="4096928"/>
            <a:ext cx="3587265" cy="136742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97760" y="3889296"/>
            <a:ext cx="853472" cy="45288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6659" y="3257983"/>
            <a:ext cx="980303" cy="616747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828744" y="6082126"/>
            <a:ext cx="3644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GDP growth rate at Current Prices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073229" y="6095573"/>
            <a:ext cx="37019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Growth in India’s share in World GDP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029730" y="5560541"/>
            <a:ext cx="832021" cy="28008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TextBox 17"/>
          <p:cNvSpPr txBox="1"/>
          <p:nvPr/>
        </p:nvSpPr>
        <p:spPr>
          <a:xfrm>
            <a:off x="1147711" y="5531307"/>
            <a:ext cx="5987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dirty="0" smtClean="0"/>
              <a:t>2013</a:t>
            </a:r>
            <a:endParaRPr lang="en-IN" sz="1600" dirty="0"/>
          </a:p>
        </p:txBody>
      </p:sp>
      <p:sp>
        <p:nvSpPr>
          <p:cNvPr id="19" name="Rectangle 18"/>
          <p:cNvSpPr/>
          <p:nvPr/>
        </p:nvSpPr>
        <p:spPr>
          <a:xfrm>
            <a:off x="3047568" y="5560541"/>
            <a:ext cx="832021" cy="28008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TextBox 19"/>
          <p:cNvSpPr txBox="1"/>
          <p:nvPr/>
        </p:nvSpPr>
        <p:spPr>
          <a:xfrm>
            <a:off x="3165549" y="5531307"/>
            <a:ext cx="5987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dirty="0" smtClean="0"/>
              <a:t>2018</a:t>
            </a:r>
            <a:endParaRPr lang="en-IN" sz="1600" dirty="0"/>
          </a:p>
        </p:txBody>
      </p:sp>
      <p:sp>
        <p:nvSpPr>
          <p:cNvPr id="21" name="Rectangle 20"/>
          <p:cNvSpPr/>
          <p:nvPr/>
        </p:nvSpPr>
        <p:spPr>
          <a:xfrm>
            <a:off x="5093768" y="5560541"/>
            <a:ext cx="832021" cy="28008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TextBox 21"/>
          <p:cNvSpPr txBox="1"/>
          <p:nvPr/>
        </p:nvSpPr>
        <p:spPr>
          <a:xfrm>
            <a:off x="5184855" y="5531307"/>
            <a:ext cx="5987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dirty="0" smtClean="0"/>
              <a:t>2005</a:t>
            </a:r>
            <a:endParaRPr lang="en-IN" sz="1600" dirty="0"/>
          </a:p>
        </p:txBody>
      </p:sp>
      <p:sp>
        <p:nvSpPr>
          <p:cNvPr id="23" name="Rectangle 22"/>
          <p:cNvSpPr/>
          <p:nvPr/>
        </p:nvSpPr>
        <p:spPr>
          <a:xfrm>
            <a:off x="6456782" y="5560541"/>
            <a:ext cx="832021" cy="28008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TextBox 23"/>
          <p:cNvSpPr txBox="1"/>
          <p:nvPr/>
        </p:nvSpPr>
        <p:spPr>
          <a:xfrm>
            <a:off x="6561316" y="5531307"/>
            <a:ext cx="5987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dirty="0" smtClean="0"/>
              <a:t>2013</a:t>
            </a:r>
            <a:endParaRPr lang="en-IN" sz="1600" dirty="0"/>
          </a:p>
        </p:txBody>
      </p:sp>
      <p:sp>
        <p:nvSpPr>
          <p:cNvPr id="25" name="Rectangle 24"/>
          <p:cNvSpPr/>
          <p:nvPr/>
        </p:nvSpPr>
        <p:spPr>
          <a:xfrm>
            <a:off x="7849012" y="5570328"/>
            <a:ext cx="832021" cy="28008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6" name="TextBox 25"/>
          <p:cNvSpPr txBox="1"/>
          <p:nvPr/>
        </p:nvSpPr>
        <p:spPr>
          <a:xfrm>
            <a:off x="7974697" y="5521951"/>
            <a:ext cx="5987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dirty="0" smtClean="0"/>
              <a:t>2017</a:t>
            </a:r>
            <a:endParaRPr lang="en-IN" sz="1600" dirty="0"/>
          </a:p>
        </p:txBody>
      </p:sp>
      <p:sp>
        <p:nvSpPr>
          <p:cNvPr id="27" name="TextBox 26"/>
          <p:cNvSpPr txBox="1"/>
          <p:nvPr/>
        </p:nvSpPr>
        <p:spPr>
          <a:xfrm>
            <a:off x="2555221" y="2980427"/>
            <a:ext cx="12351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b="1" dirty="0" smtClean="0">
                <a:solidFill>
                  <a:srgbClr val="C95A00"/>
                </a:solidFill>
              </a:rPr>
              <a:t>31%</a:t>
            </a:r>
            <a:endParaRPr lang="en-IN" sz="2800" b="1" dirty="0">
              <a:solidFill>
                <a:srgbClr val="C95A00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238233" y="4222389"/>
            <a:ext cx="12351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b="1" dirty="0" smtClean="0">
                <a:solidFill>
                  <a:srgbClr val="C95A00"/>
                </a:solidFill>
              </a:rPr>
              <a:t>4%</a:t>
            </a:r>
            <a:endParaRPr lang="en-IN" sz="2800" b="1" dirty="0">
              <a:solidFill>
                <a:srgbClr val="C95A00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803037" y="4432148"/>
            <a:ext cx="6490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b="1" dirty="0" smtClean="0"/>
              <a:t>1.75%</a:t>
            </a:r>
            <a:endParaRPr lang="en-IN" sz="1200" b="1" dirty="0"/>
          </a:p>
        </p:txBody>
      </p:sp>
      <p:sp>
        <p:nvSpPr>
          <p:cNvPr id="31" name="TextBox 30"/>
          <p:cNvSpPr txBox="1"/>
          <p:nvPr/>
        </p:nvSpPr>
        <p:spPr>
          <a:xfrm>
            <a:off x="5978122" y="4096928"/>
            <a:ext cx="6490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b="1" dirty="0" smtClean="0"/>
              <a:t>2.43%</a:t>
            </a:r>
            <a:endParaRPr lang="en-IN" sz="1400" b="1" dirty="0"/>
          </a:p>
        </p:txBody>
      </p:sp>
      <p:sp>
        <p:nvSpPr>
          <p:cNvPr id="33" name="TextBox 32"/>
          <p:cNvSpPr txBox="1"/>
          <p:nvPr/>
        </p:nvSpPr>
        <p:spPr>
          <a:xfrm>
            <a:off x="7072713" y="3599400"/>
            <a:ext cx="12351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b="1" dirty="0" smtClean="0">
                <a:solidFill>
                  <a:srgbClr val="C95A00"/>
                </a:solidFill>
              </a:rPr>
              <a:t>3.2%</a:t>
            </a:r>
            <a:endParaRPr lang="en-IN" sz="2800" b="1" dirty="0">
              <a:solidFill>
                <a:srgbClr val="C95A00"/>
              </a:solidFill>
            </a:endParaRP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82896" y="138366"/>
            <a:ext cx="1399553" cy="338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923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A50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/>
          <p:cNvSpPr/>
          <p:nvPr/>
        </p:nvSpPr>
        <p:spPr>
          <a:xfrm>
            <a:off x="209550" y="904875"/>
            <a:ext cx="11772900" cy="5724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ight Triangle 5"/>
          <p:cNvSpPr/>
          <p:nvPr/>
        </p:nvSpPr>
        <p:spPr>
          <a:xfrm rot="16200000">
            <a:off x="7529991" y="589189"/>
            <a:ext cx="323850" cy="32385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/>
          <p:cNvSpPr txBox="1"/>
          <p:nvPr/>
        </p:nvSpPr>
        <p:spPr>
          <a:xfrm>
            <a:off x="324931" y="169459"/>
            <a:ext cx="49484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ACCELERATING GROWTH</a:t>
            </a:r>
            <a:endParaRPr lang="en-IN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24931" y="998696"/>
            <a:ext cx="7115175" cy="132343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US" sz="4000" b="1" dirty="0">
                <a:solidFill>
                  <a:srgbClr val="7A509F"/>
                </a:solidFill>
              </a:rPr>
              <a:t>India Transforms, </a:t>
            </a:r>
          </a:p>
          <a:p>
            <a:r>
              <a:rPr lang="en-US" sz="4000" b="1" dirty="0">
                <a:solidFill>
                  <a:srgbClr val="7A509F"/>
                </a:solidFill>
              </a:rPr>
              <a:t>the World Applauds</a:t>
            </a:r>
            <a:endParaRPr lang="en-IN" sz="4000" b="1" dirty="0">
              <a:solidFill>
                <a:srgbClr val="7A509F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3841" y="589189"/>
            <a:ext cx="4128608" cy="2446988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0071109" y="6351285"/>
            <a:ext cx="166744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solidFill>
                  <a:srgbClr val="7A509F"/>
                </a:solidFill>
              </a:rPr>
              <a:t>As on 3</a:t>
            </a:r>
            <a:r>
              <a:rPr lang="en-US" sz="1100" baseline="30000" dirty="0">
                <a:solidFill>
                  <a:srgbClr val="7A509F"/>
                </a:solidFill>
              </a:rPr>
              <a:t>rd</a:t>
            </a:r>
            <a:r>
              <a:rPr lang="en-US" sz="1100" dirty="0">
                <a:solidFill>
                  <a:srgbClr val="7A509F"/>
                </a:solidFill>
              </a:rPr>
              <a:t> December, 2018</a:t>
            </a:r>
          </a:p>
        </p:txBody>
      </p:sp>
      <p:sp>
        <p:nvSpPr>
          <p:cNvPr id="10" name="Rectangle 9"/>
          <p:cNvSpPr/>
          <p:nvPr/>
        </p:nvSpPr>
        <p:spPr>
          <a:xfrm>
            <a:off x="1065455" y="3036177"/>
            <a:ext cx="3745362" cy="360701"/>
          </a:xfrm>
          <a:prstGeom prst="rect">
            <a:avLst/>
          </a:prstGeom>
          <a:solidFill>
            <a:srgbClr val="7C51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3" name="Straight Connector 2"/>
          <p:cNvCxnSpPr/>
          <p:nvPr/>
        </p:nvCxnSpPr>
        <p:spPr>
          <a:xfrm>
            <a:off x="5934347" y="2980789"/>
            <a:ext cx="0" cy="3370496"/>
          </a:xfrm>
          <a:prstGeom prst="line">
            <a:avLst/>
          </a:prstGeom>
          <a:ln w="28575">
            <a:solidFill>
              <a:srgbClr val="7C51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92538" y="3027788"/>
            <a:ext cx="43777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India Climbed to the 40th rank  </a:t>
            </a:r>
          </a:p>
          <a:p>
            <a:pPr algn="ctr"/>
            <a:r>
              <a:rPr lang="en-US" sz="2000" dirty="0"/>
              <a:t>WEF’s Global  Competitiveness Index</a:t>
            </a:r>
            <a:endParaRPr lang="en-IN" sz="20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0588" y="4427588"/>
            <a:ext cx="1170672" cy="1280346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401431" y="5707934"/>
            <a:ext cx="1467604" cy="45719"/>
          </a:xfrm>
          <a:prstGeom prst="rect">
            <a:avLst/>
          </a:prstGeom>
          <a:solidFill>
            <a:srgbClr val="FFA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Rectangle 16"/>
          <p:cNvSpPr/>
          <p:nvPr/>
        </p:nvSpPr>
        <p:spPr>
          <a:xfrm>
            <a:off x="2852433" y="5707934"/>
            <a:ext cx="1467604" cy="45719"/>
          </a:xfrm>
          <a:prstGeom prst="rect">
            <a:avLst/>
          </a:prstGeom>
          <a:solidFill>
            <a:srgbClr val="7C51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TextBox 17"/>
          <p:cNvSpPr txBox="1"/>
          <p:nvPr/>
        </p:nvSpPr>
        <p:spPr>
          <a:xfrm>
            <a:off x="1491851" y="5753653"/>
            <a:ext cx="12428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dirty="0" smtClean="0"/>
              <a:t>2014-15</a:t>
            </a:r>
            <a:endParaRPr lang="en-IN" sz="1600" dirty="0"/>
          </a:p>
        </p:txBody>
      </p:sp>
      <p:sp>
        <p:nvSpPr>
          <p:cNvPr id="19" name="TextBox 18"/>
          <p:cNvSpPr txBox="1"/>
          <p:nvPr/>
        </p:nvSpPr>
        <p:spPr>
          <a:xfrm>
            <a:off x="2964786" y="5753653"/>
            <a:ext cx="12428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dirty="0" smtClean="0"/>
              <a:t>2017-18</a:t>
            </a:r>
            <a:endParaRPr lang="en-IN" sz="1600" dirty="0"/>
          </a:p>
        </p:txBody>
      </p:sp>
      <p:sp>
        <p:nvSpPr>
          <p:cNvPr id="20" name="TextBox 19"/>
          <p:cNvSpPr txBox="1"/>
          <p:nvPr/>
        </p:nvSpPr>
        <p:spPr>
          <a:xfrm>
            <a:off x="1203031" y="5016020"/>
            <a:ext cx="1242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600" b="1" dirty="0" smtClean="0">
                <a:solidFill>
                  <a:srgbClr val="FFAC00"/>
                </a:solidFill>
              </a:rPr>
              <a:t>71</a:t>
            </a:r>
            <a:endParaRPr lang="en-IN" sz="3600" b="1" dirty="0">
              <a:solidFill>
                <a:srgbClr val="FFAC0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337292" y="3911237"/>
            <a:ext cx="12428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800" b="1" dirty="0" smtClean="0">
                <a:solidFill>
                  <a:srgbClr val="7C51A1"/>
                </a:solidFill>
              </a:rPr>
              <a:t>40</a:t>
            </a:r>
            <a:endParaRPr lang="en-IN" sz="4800" b="1" dirty="0">
              <a:solidFill>
                <a:srgbClr val="7C51A1"/>
              </a:solidFill>
            </a:endParaRPr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3664" y="3804516"/>
            <a:ext cx="4168727" cy="2320825"/>
          </a:xfrm>
          <a:prstGeom prst="rect">
            <a:avLst/>
          </a:prstGeom>
        </p:spPr>
      </p:pic>
      <p:sp>
        <p:nvSpPr>
          <p:cNvPr id="39" name="Rectangle 38"/>
          <p:cNvSpPr/>
          <p:nvPr/>
        </p:nvSpPr>
        <p:spPr>
          <a:xfrm>
            <a:off x="7440106" y="3334236"/>
            <a:ext cx="3745362" cy="36070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0" name="TextBox 39"/>
          <p:cNvSpPr txBox="1"/>
          <p:nvPr/>
        </p:nvSpPr>
        <p:spPr>
          <a:xfrm>
            <a:off x="7123920" y="2995289"/>
            <a:ext cx="43777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India’s ranking in  Ease of Doing Business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</a:rPr>
              <a:t>leapt 65 places since 2014</a:t>
            </a:r>
          </a:p>
        </p:txBody>
      </p:sp>
      <p:sp>
        <p:nvSpPr>
          <p:cNvPr id="41" name="Rectangle 40"/>
          <p:cNvSpPr/>
          <p:nvPr/>
        </p:nvSpPr>
        <p:spPr>
          <a:xfrm>
            <a:off x="7529991" y="5993741"/>
            <a:ext cx="885369" cy="78826"/>
          </a:xfrm>
          <a:prstGeom prst="rect">
            <a:avLst/>
          </a:prstGeom>
          <a:solidFill>
            <a:srgbClr val="C98D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2" name="Rectangle 41"/>
          <p:cNvSpPr/>
          <p:nvPr/>
        </p:nvSpPr>
        <p:spPr>
          <a:xfrm>
            <a:off x="8405344" y="5993741"/>
            <a:ext cx="885369" cy="78826"/>
          </a:xfrm>
          <a:prstGeom prst="rect">
            <a:avLst/>
          </a:prstGeom>
          <a:solidFill>
            <a:srgbClr val="7C51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3" name="Rectangle 42"/>
          <p:cNvSpPr/>
          <p:nvPr/>
        </p:nvSpPr>
        <p:spPr>
          <a:xfrm>
            <a:off x="9286218" y="5993741"/>
            <a:ext cx="885369" cy="78826"/>
          </a:xfrm>
          <a:prstGeom prst="rect">
            <a:avLst/>
          </a:prstGeom>
          <a:solidFill>
            <a:srgbClr val="FFA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4" name="Rectangle 43"/>
          <p:cNvSpPr/>
          <p:nvPr/>
        </p:nvSpPr>
        <p:spPr>
          <a:xfrm>
            <a:off x="10161572" y="5993741"/>
            <a:ext cx="885369" cy="78826"/>
          </a:xfrm>
          <a:prstGeom prst="rect">
            <a:avLst/>
          </a:prstGeom>
          <a:solidFill>
            <a:srgbClr val="2E92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5" name="TextBox 44"/>
          <p:cNvSpPr txBox="1"/>
          <p:nvPr/>
        </p:nvSpPr>
        <p:spPr>
          <a:xfrm>
            <a:off x="7600214" y="6056477"/>
            <a:ext cx="778002" cy="292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dirty="0" smtClean="0"/>
              <a:t>2014</a:t>
            </a:r>
            <a:endParaRPr lang="en-IN" sz="1600" dirty="0"/>
          </a:p>
        </p:txBody>
      </p:sp>
      <p:sp>
        <p:nvSpPr>
          <p:cNvPr id="46" name="TextBox 45"/>
          <p:cNvSpPr txBox="1"/>
          <p:nvPr/>
        </p:nvSpPr>
        <p:spPr>
          <a:xfrm>
            <a:off x="8459541" y="6056477"/>
            <a:ext cx="778002" cy="292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dirty="0" smtClean="0"/>
              <a:t>2016</a:t>
            </a:r>
            <a:endParaRPr lang="en-IN" sz="1600" dirty="0"/>
          </a:p>
        </p:txBody>
      </p:sp>
      <p:sp>
        <p:nvSpPr>
          <p:cNvPr id="47" name="TextBox 46"/>
          <p:cNvSpPr txBox="1"/>
          <p:nvPr/>
        </p:nvSpPr>
        <p:spPr>
          <a:xfrm>
            <a:off x="9339901" y="6056477"/>
            <a:ext cx="778002" cy="292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dirty="0" smtClean="0"/>
              <a:t>2017</a:t>
            </a:r>
            <a:endParaRPr lang="en-IN" sz="1600" dirty="0"/>
          </a:p>
        </p:txBody>
      </p:sp>
      <p:sp>
        <p:nvSpPr>
          <p:cNvPr id="48" name="TextBox 47"/>
          <p:cNvSpPr txBox="1"/>
          <p:nvPr/>
        </p:nvSpPr>
        <p:spPr>
          <a:xfrm>
            <a:off x="10226027" y="6056477"/>
            <a:ext cx="778002" cy="292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dirty="0" smtClean="0"/>
              <a:t>2018</a:t>
            </a:r>
            <a:endParaRPr lang="en-IN" sz="1600" dirty="0"/>
          </a:p>
        </p:txBody>
      </p:sp>
      <p:sp>
        <p:nvSpPr>
          <p:cNvPr id="50" name="TextBox 49"/>
          <p:cNvSpPr txBox="1"/>
          <p:nvPr/>
        </p:nvSpPr>
        <p:spPr>
          <a:xfrm>
            <a:off x="7258762" y="5384317"/>
            <a:ext cx="7780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dirty="0" smtClean="0">
                <a:solidFill>
                  <a:srgbClr val="C98DFC"/>
                </a:solidFill>
              </a:rPr>
              <a:t>142</a:t>
            </a:r>
            <a:endParaRPr lang="en-IN" sz="1400" dirty="0">
              <a:solidFill>
                <a:srgbClr val="C98DFC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7857313" y="5106418"/>
            <a:ext cx="7780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dirty="0" smtClean="0">
                <a:solidFill>
                  <a:srgbClr val="7C51A1"/>
                </a:solidFill>
              </a:rPr>
              <a:t>130</a:t>
            </a:r>
            <a:endParaRPr lang="en-IN" sz="2000" dirty="0">
              <a:solidFill>
                <a:srgbClr val="7C51A1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8827841" y="3984682"/>
            <a:ext cx="7780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dirty="0" smtClean="0">
                <a:solidFill>
                  <a:srgbClr val="ECAA00"/>
                </a:solidFill>
              </a:rPr>
              <a:t>100</a:t>
            </a:r>
            <a:endParaRPr lang="en-IN" sz="1600" dirty="0">
              <a:solidFill>
                <a:srgbClr val="ECAA00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10584580" y="3654922"/>
            <a:ext cx="7780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600" b="1" dirty="0" smtClean="0">
                <a:solidFill>
                  <a:srgbClr val="2E920F"/>
                </a:solidFill>
              </a:rPr>
              <a:t>77</a:t>
            </a:r>
            <a:endParaRPr lang="en-IN" sz="3600" b="1" dirty="0">
              <a:solidFill>
                <a:srgbClr val="2E920F"/>
              </a:solidFill>
            </a:endParaRP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82896" y="138366"/>
            <a:ext cx="1399553" cy="338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982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A50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/>
          <p:cNvSpPr/>
          <p:nvPr/>
        </p:nvSpPr>
        <p:spPr>
          <a:xfrm>
            <a:off x="209550" y="904875"/>
            <a:ext cx="11772900" cy="5724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ight Triangle 5"/>
          <p:cNvSpPr/>
          <p:nvPr/>
        </p:nvSpPr>
        <p:spPr>
          <a:xfrm rot="16200000">
            <a:off x="7529991" y="589189"/>
            <a:ext cx="323850" cy="32385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/>
          <p:cNvSpPr txBox="1"/>
          <p:nvPr/>
        </p:nvSpPr>
        <p:spPr>
          <a:xfrm>
            <a:off x="324931" y="169459"/>
            <a:ext cx="49484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ACCELERATING GROWTH</a:t>
            </a:r>
            <a:endParaRPr lang="en-IN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24931" y="998696"/>
            <a:ext cx="7115175" cy="132343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US" sz="4000" b="1" dirty="0">
                <a:solidFill>
                  <a:srgbClr val="7A509F"/>
                </a:solidFill>
              </a:rPr>
              <a:t>India’s Significant Jump in </a:t>
            </a:r>
          </a:p>
          <a:p>
            <a:r>
              <a:rPr lang="en-US" sz="4000" b="1" dirty="0">
                <a:solidFill>
                  <a:srgbClr val="7A509F"/>
                </a:solidFill>
              </a:rPr>
              <a:t>Ease of Doing Business Ranking</a:t>
            </a:r>
            <a:endParaRPr lang="en-IN" sz="4000" b="1" dirty="0">
              <a:solidFill>
                <a:srgbClr val="7A509F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3841" y="589189"/>
            <a:ext cx="4128608" cy="2446988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324931" y="2427827"/>
            <a:ext cx="532767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7A509F"/>
                </a:solidFill>
              </a:rPr>
              <a:t>Rank in Key Performance Indicators</a:t>
            </a:r>
            <a:endParaRPr lang="en-IN" sz="2800" dirty="0">
              <a:solidFill>
                <a:srgbClr val="7A509F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0071109" y="6351285"/>
            <a:ext cx="146706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solidFill>
                  <a:srgbClr val="004043"/>
                </a:solidFill>
              </a:rPr>
              <a:t>As on 1</a:t>
            </a:r>
            <a:r>
              <a:rPr lang="en-US" sz="1100" baseline="30000" dirty="0">
                <a:solidFill>
                  <a:srgbClr val="004043"/>
                </a:solidFill>
              </a:rPr>
              <a:t>st</a:t>
            </a:r>
            <a:r>
              <a:rPr lang="en-US" sz="1100" dirty="0">
                <a:solidFill>
                  <a:srgbClr val="004043"/>
                </a:solidFill>
              </a:rPr>
              <a:t> January 2019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7488" y="3219245"/>
            <a:ext cx="2661436" cy="147857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3203" y="3219245"/>
            <a:ext cx="2661436" cy="147857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18919" y="3233670"/>
            <a:ext cx="2639798" cy="146415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67488" y="4816642"/>
            <a:ext cx="2661436" cy="147857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93203" y="4816642"/>
            <a:ext cx="2661436" cy="147857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26131" y="4831067"/>
            <a:ext cx="2632586" cy="1464151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499888" y="3234714"/>
            <a:ext cx="21966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</a:rPr>
              <a:t>CONSTRUCTION </a:t>
            </a:r>
          </a:p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PERMITS</a:t>
            </a:r>
            <a:endParaRPr lang="en-IN" sz="1400" dirty="0"/>
          </a:p>
        </p:txBody>
      </p:sp>
      <p:sp>
        <p:nvSpPr>
          <p:cNvPr id="21" name="TextBox 20"/>
          <p:cNvSpPr txBox="1"/>
          <p:nvPr/>
        </p:nvSpPr>
        <p:spPr>
          <a:xfrm>
            <a:off x="1311195" y="4328489"/>
            <a:ext cx="638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rgbClr val="7A509F"/>
                </a:solidFill>
              </a:rPr>
              <a:t>184</a:t>
            </a:r>
            <a:endParaRPr lang="en-IN" b="1" dirty="0">
              <a:solidFill>
                <a:srgbClr val="7A509F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255627" y="3875847"/>
            <a:ext cx="638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rgbClr val="7A509F"/>
                </a:solidFill>
              </a:rPr>
              <a:t>52</a:t>
            </a:r>
            <a:endParaRPr lang="en-IN" b="1" dirty="0">
              <a:solidFill>
                <a:srgbClr val="7A509F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376751" y="4176845"/>
            <a:ext cx="5078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b="1" dirty="0" smtClean="0"/>
              <a:t>2014</a:t>
            </a:r>
            <a:endParaRPr lang="en-IN" sz="1050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3321183" y="3724203"/>
            <a:ext cx="5078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b="1" dirty="0" smtClean="0"/>
              <a:t>2018</a:t>
            </a:r>
            <a:endParaRPr lang="en-IN" sz="1050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4850504" y="4328489"/>
            <a:ext cx="638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rgbClr val="7A509F"/>
                </a:solidFill>
              </a:rPr>
              <a:t>137</a:t>
            </a:r>
            <a:endParaRPr lang="en-IN" b="1" dirty="0">
              <a:solidFill>
                <a:srgbClr val="7A509F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794936" y="3875847"/>
            <a:ext cx="638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rgbClr val="7A509F"/>
                </a:solidFill>
              </a:rPr>
              <a:t>24</a:t>
            </a:r>
            <a:endParaRPr lang="en-IN" b="1" dirty="0">
              <a:solidFill>
                <a:srgbClr val="7A509F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916060" y="4176845"/>
            <a:ext cx="5078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b="1" dirty="0" smtClean="0"/>
              <a:t>2014</a:t>
            </a:r>
            <a:endParaRPr lang="en-IN" sz="1050" b="1" dirty="0"/>
          </a:p>
        </p:txBody>
      </p:sp>
      <p:sp>
        <p:nvSpPr>
          <p:cNvPr id="29" name="TextBox 28"/>
          <p:cNvSpPr txBox="1"/>
          <p:nvPr/>
        </p:nvSpPr>
        <p:spPr>
          <a:xfrm>
            <a:off x="6860492" y="3724203"/>
            <a:ext cx="5078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b="1" dirty="0" smtClean="0"/>
              <a:t>2018</a:t>
            </a:r>
            <a:endParaRPr lang="en-IN" sz="1050" b="1" dirty="0"/>
          </a:p>
        </p:txBody>
      </p:sp>
      <p:sp>
        <p:nvSpPr>
          <p:cNvPr id="30" name="TextBox 29"/>
          <p:cNvSpPr txBox="1"/>
          <p:nvPr/>
        </p:nvSpPr>
        <p:spPr>
          <a:xfrm>
            <a:off x="8353659" y="4328489"/>
            <a:ext cx="638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rgbClr val="7A509F"/>
                </a:solidFill>
              </a:rPr>
              <a:t>137</a:t>
            </a:r>
            <a:endParaRPr lang="en-IN" b="1" dirty="0">
              <a:solidFill>
                <a:srgbClr val="7A509F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0298091" y="3875847"/>
            <a:ext cx="638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rgbClr val="7A509F"/>
                </a:solidFill>
              </a:rPr>
              <a:t>108</a:t>
            </a:r>
            <a:endParaRPr lang="en-IN" b="1" dirty="0">
              <a:solidFill>
                <a:srgbClr val="7A509F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8419215" y="4176845"/>
            <a:ext cx="5078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b="1" dirty="0" smtClean="0"/>
              <a:t>2014</a:t>
            </a:r>
            <a:endParaRPr lang="en-IN" sz="1050" b="1" dirty="0"/>
          </a:p>
        </p:txBody>
      </p:sp>
      <p:sp>
        <p:nvSpPr>
          <p:cNvPr id="33" name="TextBox 32"/>
          <p:cNvSpPr txBox="1"/>
          <p:nvPr/>
        </p:nvSpPr>
        <p:spPr>
          <a:xfrm>
            <a:off x="10363647" y="3724203"/>
            <a:ext cx="5078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b="1" dirty="0" smtClean="0"/>
              <a:t>2018</a:t>
            </a:r>
            <a:endParaRPr lang="en-IN" sz="1050" b="1" dirty="0"/>
          </a:p>
        </p:txBody>
      </p:sp>
      <p:sp>
        <p:nvSpPr>
          <p:cNvPr id="34" name="TextBox 33"/>
          <p:cNvSpPr txBox="1"/>
          <p:nvPr/>
        </p:nvSpPr>
        <p:spPr>
          <a:xfrm>
            <a:off x="8353659" y="5923798"/>
            <a:ext cx="638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rgbClr val="7A509F"/>
                </a:solidFill>
              </a:rPr>
              <a:t>158</a:t>
            </a:r>
            <a:endParaRPr lang="en-IN" b="1" dirty="0">
              <a:solidFill>
                <a:srgbClr val="7A509F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0298091" y="5471156"/>
            <a:ext cx="638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rgbClr val="7A509F"/>
                </a:solidFill>
              </a:rPr>
              <a:t>137</a:t>
            </a:r>
            <a:endParaRPr lang="en-IN" b="1" dirty="0">
              <a:solidFill>
                <a:srgbClr val="7A509F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8419215" y="5772154"/>
            <a:ext cx="5078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b="1" dirty="0" smtClean="0"/>
              <a:t>2014</a:t>
            </a:r>
            <a:endParaRPr lang="en-IN" sz="1050" b="1" dirty="0"/>
          </a:p>
        </p:txBody>
      </p:sp>
      <p:sp>
        <p:nvSpPr>
          <p:cNvPr id="37" name="TextBox 36"/>
          <p:cNvSpPr txBox="1"/>
          <p:nvPr/>
        </p:nvSpPr>
        <p:spPr>
          <a:xfrm>
            <a:off x="10363647" y="5319512"/>
            <a:ext cx="5078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b="1" dirty="0" smtClean="0"/>
              <a:t>2018</a:t>
            </a:r>
            <a:endParaRPr lang="en-IN" sz="1050" b="1" dirty="0"/>
          </a:p>
        </p:txBody>
      </p:sp>
      <p:sp>
        <p:nvSpPr>
          <p:cNvPr id="38" name="TextBox 37"/>
          <p:cNvSpPr txBox="1"/>
          <p:nvPr/>
        </p:nvSpPr>
        <p:spPr>
          <a:xfrm>
            <a:off x="4850504" y="5923798"/>
            <a:ext cx="638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rgbClr val="7A509F"/>
                </a:solidFill>
              </a:rPr>
              <a:t>156</a:t>
            </a:r>
            <a:endParaRPr lang="en-IN" b="1" dirty="0">
              <a:solidFill>
                <a:srgbClr val="7A509F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794936" y="5471156"/>
            <a:ext cx="638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rgbClr val="7A509F"/>
                </a:solidFill>
              </a:rPr>
              <a:t>121</a:t>
            </a:r>
            <a:endParaRPr lang="en-IN" b="1" dirty="0">
              <a:solidFill>
                <a:srgbClr val="7A509F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4916060" y="5772154"/>
            <a:ext cx="5078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b="1" dirty="0" smtClean="0"/>
              <a:t>2014</a:t>
            </a:r>
            <a:endParaRPr lang="en-IN" sz="1050" b="1" dirty="0"/>
          </a:p>
        </p:txBody>
      </p:sp>
      <p:sp>
        <p:nvSpPr>
          <p:cNvPr id="41" name="TextBox 40"/>
          <p:cNvSpPr txBox="1"/>
          <p:nvPr/>
        </p:nvSpPr>
        <p:spPr>
          <a:xfrm>
            <a:off x="6860492" y="5319512"/>
            <a:ext cx="5078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b="1" dirty="0" smtClean="0"/>
              <a:t>2018</a:t>
            </a:r>
            <a:endParaRPr lang="en-IN" sz="1050" b="1" dirty="0"/>
          </a:p>
        </p:txBody>
      </p:sp>
      <p:sp>
        <p:nvSpPr>
          <p:cNvPr id="42" name="TextBox 41"/>
          <p:cNvSpPr txBox="1"/>
          <p:nvPr/>
        </p:nvSpPr>
        <p:spPr>
          <a:xfrm>
            <a:off x="1311195" y="5923798"/>
            <a:ext cx="638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rgbClr val="7A509F"/>
                </a:solidFill>
              </a:rPr>
              <a:t>126</a:t>
            </a:r>
            <a:endParaRPr lang="en-IN" b="1" dirty="0">
              <a:solidFill>
                <a:srgbClr val="7A509F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255627" y="5471156"/>
            <a:ext cx="638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rgbClr val="7A509F"/>
                </a:solidFill>
              </a:rPr>
              <a:t>80</a:t>
            </a:r>
            <a:endParaRPr lang="en-IN" b="1" dirty="0">
              <a:solidFill>
                <a:srgbClr val="7A509F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376751" y="5772154"/>
            <a:ext cx="5078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b="1" dirty="0" smtClean="0"/>
              <a:t>2014</a:t>
            </a:r>
            <a:endParaRPr lang="en-IN" sz="1050" b="1" dirty="0"/>
          </a:p>
        </p:txBody>
      </p:sp>
      <p:sp>
        <p:nvSpPr>
          <p:cNvPr id="45" name="TextBox 44"/>
          <p:cNvSpPr txBox="1"/>
          <p:nvPr/>
        </p:nvSpPr>
        <p:spPr>
          <a:xfrm>
            <a:off x="3321183" y="5319512"/>
            <a:ext cx="5078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b="1" dirty="0" smtClean="0"/>
              <a:t>2018</a:t>
            </a:r>
            <a:endParaRPr lang="en-IN" sz="1050" b="1" dirty="0"/>
          </a:p>
        </p:txBody>
      </p:sp>
      <p:sp>
        <p:nvSpPr>
          <p:cNvPr id="46" name="TextBox 45"/>
          <p:cNvSpPr txBox="1"/>
          <p:nvPr/>
        </p:nvSpPr>
        <p:spPr>
          <a:xfrm>
            <a:off x="5025603" y="3221267"/>
            <a:ext cx="21966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GETTING</a:t>
            </a:r>
          </a:p>
          <a:p>
            <a:pPr algn="ctr"/>
            <a:r>
              <a:rPr lang="en-US" sz="1400" b="1" dirty="0" smtClean="0">
                <a:solidFill>
                  <a:schemeClr val="bg1"/>
                </a:solidFill>
              </a:rPr>
              <a:t>ELECTRICITY </a:t>
            </a:r>
            <a:endParaRPr lang="en-IN" sz="1400" dirty="0"/>
          </a:p>
        </p:txBody>
      </p:sp>
      <p:sp>
        <p:nvSpPr>
          <p:cNvPr id="47" name="TextBox 46"/>
          <p:cNvSpPr txBox="1"/>
          <p:nvPr/>
        </p:nvSpPr>
        <p:spPr>
          <a:xfrm>
            <a:off x="8540500" y="3248161"/>
            <a:ext cx="21966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RESOLVING</a:t>
            </a:r>
          </a:p>
          <a:p>
            <a:pPr algn="ctr"/>
            <a:r>
              <a:rPr lang="en-US" sz="1400" b="1" dirty="0" smtClean="0">
                <a:solidFill>
                  <a:schemeClr val="bg1"/>
                </a:solidFill>
              </a:rPr>
              <a:t>INSOLVENCY</a:t>
            </a:r>
            <a:endParaRPr lang="en-IN" sz="1400" dirty="0"/>
          </a:p>
        </p:txBody>
      </p:sp>
      <p:sp>
        <p:nvSpPr>
          <p:cNvPr id="48" name="TextBox 47"/>
          <p:cNvSpPr txBox="1"/>
          <p:nvPr/>
        </p:nvSpPr>
        <p:spPr>
          <a:xfrm>
            <a:off x="1499888" y="4839340"/>
            <a:ext cx="21966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</a:rPr>
              <a:t>TRADING</a:t>
            </a:r>
          </a:p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ACROSS BORDERS</a:t>
            </a:r>
            <a:endParaRPr lang="en-IN" sz="1400" dirty="0"/>
          </a:p>
        </p:txBody>
      </p:sp>
      <p:sp>
        <p:nvSpPr>
          <p:cNvPr id="49" name="TextBox 48"/>
          <p:cNvSpPr txBox="1"/>
          <p:nvPr/>
        </p:nvSpPr>
        <p:spPr>
          <a:xfrm>
            <a:off x="5025603" y="4938965"/>
            <a:ext cx="21966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</a:rPr>
              <a:t>PAYING TAXES</a:t>
            </a:r>
            <a:endParaRPr lang="en-IN" sz="1400" dirty="0"/>
          </a:p>
        </p:txBody>
      </p:sp>
      <p:sp>
        <p:nvSpPr>
          <p:cNvPr id="50" name="TextBox 49"/>
          <p:cNvSpPr txBox="1"/>
          <p:nvPr/>
        </p:nvSpPr>
        <p:spPr>
          <a:xfrm>
            <a:off x="8540500" y="4839340"/>
            <a:ext cx="21966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STARTING</a:t>
            </a:r>
          </a:p>
          <a:p>
            <a:pPr algn="ctr"/>
            <a:r>
              <a:rPr lang="en-US" sz="1400" b="1" dirty="0" smtClean="0">
                <a:solidFill>
                  <a:schemeClr val="bg1"/>
                </a:solidFill>
              </a:rPr>
              <a:t>A BUSINESS</a:t>
            </a:r>
            <a:endParaRPr lang="en-IN" sz="1400" dirty="0"/>
          </a:p>
        </p:txBody>
      </p:sp>
      <p:pic>
        <p:nvPicPr>
          <p:cNvPr id="51" name="Picture 5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82896" y="138366"/>
            <a:ext cx="1399553" cy="338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13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A50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/>
          <p:cNvSpPr/>
          <p:nvPr/>
        </p:nvSpPr>
        <p:spPr>
          <a:xfrm>
            <a:off x="209550" y="904875"/>
            <a:ext cx="11772900" cy="5724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ight Triangle 5"/>
          <p:cNvSpPr/>
          <p:nvPr/>
        </p:nvSpPr>
        <p:spPr>
          <a:xfrm rot="16200000">
            <a:off x="7529991" y="589189"/>
            <a:ext cx="323850" cy="32385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/>
          <p:cNvSpPr txBox="1"/>
          <p:nvPr/>
        </p:nvSpPr>
        <p:spPr>
          <a:xfrm>
            <a:off x="324931" y="169459"/>
            <a:ext cx="44187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ACCELERATING GROWTH</a:t>
            </a:r>
            <a:endParaRPr lang="en-IN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24931" y="998696"/>
            <a:ext cx="7115175" cy="120032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US" sz="3600" b="1" dirty="0">
                <a:solidFill>
                  <a:srgbClr val="7A509F"/>
                </a:solidFill>
              </a:rPr>
              <a:t>India’s Growth Gathers New Momentum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5983" y="589189"/>
            <a:ext cx="4136466" cy="251393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0071109" y="6351285"/>
            <a:ext cx="146706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solidFill>
                  <a:srgbClr val="7A509F"/>
                </a:solidFill>
              </a:rPr>
              <a:t>As on 1</a:t>
            </a:r>
            <a:r>
              <a:rPr lang="en-US" sz="1100" baseline="30000" dirty="0">
                <a:solidFill>
                  <a:srgbClr val="7A509F"/>
                </a:solidFill>
              </a:rPr>
              <a:t>st</a:t>
            </a:r>
            <a:r>
              <a:rPr lang="en-US" sz="1100" dirty="0">
                <a:solidFill>
                  <a:srgbClr val="7A509F"/>
                </a:solidFill>
              </a:rPr>
              <a:t> January 2019</a:t>
            </a:r>
          </a:p>
        </p:txBody>
      </p:sp>
      <p:sp>
        <p:nvSpPr>
          <p:cNvPr id="2" name="Rectangle 1"/>
          <p:cNvSpPr/>
          <p:nvPr/>
        </p:nvSpPr>
        <p:spPr>
          <a:xfrm>
            <a:off x="388143" y="3103119"/>
            <a:ext cx="6496438" cy="35262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7966" y="3485987"/>
            <a:ext cx="820017" cy="75039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568474" y="4327286"/>
            <a:ext cx="219838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 smtClean="0">
                <a:solidFill>
                  <a:srgbClr val="714A93"/>
                </a:solidFill>
              </a:rPr>
              <a:t>GDP growth at 7.6% in First Half of FY 2018-19</a:t>
            </a:r>
            <a:endParaRPr lang="en-US" sz="2600" dirty="0">
              <a:solidFill>
                <a:srgbClr val="714A93"/>
              </a:solidFill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1360444" y="4909750"/>
            <a:ext cx="444843" cy="1200678"/>
          </a:xfrm>
          <a:prstGeom prst="roundRect">
            <a:avLst>
              <a:gd name="adj" fmla="val 42593"/>
            </a:avLst>
          </a:prstGeom>
          <a:solidFill>
            <a:srgbClr val="8F63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Rounded Rectangle 18"/>
          <p:cNvSpPr/>
          <p:nvPr/>
        </p:nvSpPr>
        <p:spPr>
          <a:xfrm>
            <a:off x="3090045" y="4266465"/>
            <a:ext cx="444843" cy="1822975"/>
          </a:xfrm>
          <a:prstGeom prst="roundRect">
            <a:avLst>
              <a:gd name="adj" fmla="val 42593"/>
            </a:avLst>
          </a:prstGeom>
          <a:solidFill>
            <a:srgbClr val="7A50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Rounded Rectangle 19"/>
          <p:cNvSpPr/>
          <p:nvPr/>
        </p:nvSpPr>
        <p:spPr>
          <a:xfrm>
            <a:off x="5090656" y="3701985"/>
            <a:ext cx="444843" cy="2387456"/>
          </a:xfrm>
          <a:prstGeom prst="roundRect">
            <a:avLst>
              <a:gd name="adj" fmla="val 42593"/>
            </a:avLst>
          </a:prstGeom>
          <a:solidFill>
            <a:srgbClr val="FFA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ight Arrow 22"/>
          <p:cNvSpPr/>
          <p:nvPr/>
        </p:nvSpPr>
        <p:spPr>
          <a:xfrm rot="19932753">
            <a:off x="2062862" y="4267658"/>
            <a:ext cx="834985" cy="159620"/>
          </a:xfrm>
          <a:prstGeom prst="rightArrow">
            <a:avLst>
              <a:gd name="adj1" fmla="val 50000"/>
              <a:gd name="adj2" fmla="val 120370"/>
            </a:avLst>
          </a:prstGeom>
          <a:solidFill>
            <a:srgbClr val="FFA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Right Arrow 24"/>
          <p:cNvSpPr/>
          <p:nvPr/>
        </p:nvSpPr>
        <p:spPr>
          <a:xfrm rot="20254484">
            <a:off x="3791311" y="3667452"/>
            <a:ext cx="1042926" cy="199371"/>
          </a:xfrm>
          <a:prstGeom prst="rightArrow">
            <a:avLst>
              <a:gd name="adj1" fmla="val 50000"/>
              <a:gd name="adj2" fmla="val 120370"/>
            </a:avLst>
          </a:prstGeom>
          <a:solidFill>
            <a:srgbClr val="FFA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7" name="TextBox 26"/>
          <p:cNvSpPr txBox="1"/>
          <p:nvPr/>
        </p:nvSpPr>
        <p:spPr>
          <a:xfrm>
            <a:off x="1226791" y="4496927"/>
            <a:ext cx="759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/>
              <a:t>5.95%</a:t>
            </a:r>
            <a:endParaRPr lang="en-IN" b="1" dirty="0"/>
          </a:p>
        </p:txBody>
      </p:sp>
      <p:sp>
        <p:nvSpPr>
          <p:cNvPr id="29" name="TextBox 28"/>
          <p:cNvSpPr txBox="1"/>
          <p:nvPr/>
        </p:nvSpPr>
        <p:spPr>
          <a:xfrm>
            <a:off x="2930313" y="3900984"/>
            <a:ext cx="807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/>
              <a:t>7.35%</a:t>
            </a:r>
            <a:endParaRPr lang="en-IN" b="1" dirty="0"/>
          </a:p>
        </p:txBody>
      </p:sp>
      <p:sp>
        <p:nvSpPr>
          <p:cNvPr id="30" name="TextBox 29"/>
          <p:cNvSpPr txBox="1"/>
          <p:nvPr/>
        </p:nvSpPr>
        <p:spPr>
          <a:xfrm>
            <a:off x="4899715" y="3253499"/>
            <a:ext cx="8495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b="1" dirty="0" smtClean="0"/>
              <a:t>7.6%</a:t>
            </a:r>
            <a:endParaRPr lang="en-IN" sz="2400" b="1" dirty="0"/>
          </a:p>
        </p:txBody>
      </p:sp>
      <p:sp>
        <p:nvSpPr>
          <p:cNvPr id="32" name="TextBox 31"/>
          <p:cNvSpPr txBox="1"/>
          <p:nvPr/>
        </p:nvSpPr>
        <p:spPr>
          <a:xfrm>
            <a:off x="1260121" y="5720109"/>
            <a:ext cx="6454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 smtClean="0">
                <a:solidFill>
                  <a:schemeClr val="bg1"/>
                </a:solidFill>
              </a:rPr>
              <a:t>H1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989722" y="5720109"/>
            <a:ext cx="6454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 smtClean="0">
                <a:solidFill>
                  <a:schemeClr val="bg1"/>
                </a:solidFill>
              </a:rPr>
              <a:t>H2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990333" y="5720109"/>
            <a:ext cx="6454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 smtClean="0">
                <a:solidFill>
                  <a:schemeClr val="bg1"/>
                </a:solidFill>
              </a:rPr>
              <a:t>H1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772335" y="6166619"/>
            <a:ext cx="1184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2017-18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4670190" y="6166619"/>
            <a:ext cx="1184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 smtClean="0"/>
              <a:t>2018-19</a:t>
            </a:r>
            <a:endParaRPr lang="en-IN" dirty="0"/>
          </a:p>
        </p:txBody>
      </p:sp>
      <p:cxnSp>
        <p:nvCxnSpPr>
          <p:cNvPr id="40" name="Straight Connector 39"/>
          <p:cNvCxnSpPr/>
          <p:nvPr/>
        </p:nvCxnSpPr>
        <p:spPr>
          <a:xfrm flipV="1">
            <a:off x="1121224" y="6351285"/>
            <a:ext cx="651111" cy="385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V="1">
            <a:off x="2916918" y="6351285"/>
            <a:ext cx="651111" cy="385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82896" y="138366"/>
            <a:ext cx="1399553" cy="338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455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A50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/>
          <p:cNvSpPr/>
          <p:nvPr/>
        </p:nvSpPr>
        <p:spPr>
          <a:xfrm>
            <a:off x="209550" y="904875"/>
            <a:ext cx="11772900" cy="5724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ight Triangle 5"/>
          <p:cNvSpPr/>
          <p:nvPr/>
        </p:nvSpPr>
        <p:spPr>
          <a:xfrm rot="16200000">
            <a:off x="7529991" y="589189"/>
            <a:ext cx="323850" cy="32385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/>
          <p:cNvSpPr txBox="1"/>
          <p:nvPr/>
        </p:nvSpPr>
        <p:spPr>
          <a:xfrm>
            <a:off x="324931" y="169459"/>
            <a:ext cx="44187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ACCELERATING GROWTH</a:t>
            </a:r>
            <a:endParaRPr lang="en-IN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24931" y="998696"/>
            <a:ext cx="7115175" cy="132343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US" sz="4000" b="1" dirty="0">
                <a:solidFill>
                  <a:srgbClr val="7A509F"/>
                </a:solidFill>
              </a:rPr>
              <a:t>Manufacturing Growth Gathers New Momentum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1223" y="589189"/>
            <a:ext cx="4133846" cy="2513929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0071109" y="6351285"/>
            <a:ext cx="146706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solidFill>
                  <a:srgbClr val="7A509F"/>
                </a:solidFill>
              </a:rPr>
              <a:t>As on 1</a:t>
            </a:r>
            <a:r>
              <a:rPr lang="en-US" sz="1100" baseline="30000" dirty="0">
                <a:solidFill>
                  <a:srgbClr val="7A509F"/>
                </a:solidFill>
              </a:rPr>
              <a:t>st</a:t>
            </a:r>
            <a:r>
              <a:rPr lang="en-US" sz="1100" dirty="0">
                <a:solidFill>
                  <a:srgbClr val="7A509F"/>
                </a:solidFill>
              </a:rPr>
              <a:t> January 2019</a:t>
            </a:r>
          </a:p>
        </p:txBody>
      </p:sp>
      <p:sp>
        <p:nvSpPr>
          <p:cNvPr id="10" name="Rectangle 9"/>
          <p:cNvSpPr/>
          <p:nvPr/>
        </p:nvSpPr>
        <p:spPr>
          <a:xfrm>
            <a:off x="457220" y="3103120"/>
            <a:ext cx="7184453" cy="3050546"/>
          </a:xfrm>
          <a:prstGeom prst="rect">
            <a:avLst/>
          </a:prstGeom>
          <a:solidFill>
            <a:srgbClr val="784F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3" name="Straight Connector 12"/>
          <p:cNvCxnSpPr/>
          <p:nvPr/>
        </p:nvCxnSpPr>
        <p:spPr>
          <a:xfrm>
            <a:off x="584887" y="5291053"/>
            <a:ext cx="6855219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ight Arrow 15"/>
          <p:cNvSpPr/>
          <p:nvPr/>
        </p:nvSpPr>
        <p:spPr>
          <a:xfrm rot="20524993">
            <a:off x="4034838" y="3799297"/>
            <a:ext cx="1685102" cy="111028"/>
          </a:xfrm>
          <a:prstGeom prst="rightArrow">
            <a:avLst>
              <a:gd name="adj1" fmla="val 50000"/>
              <a:gd name="adj2" fmla="val 129816"/>
            </a:avLst>
          </a:prstGeom>
          <a:solidFill>
            <a:schemeClr val="bg1"/>
          </a:solidFill>
          <a:ln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7" name="TextBox 26"/>
          <p:cNvSpPr txBox="1"/>
          <p:nvPr/>
        </p:nvSpPr>
        <p:spPr>
          <a:xfrm>
            <a:off x="1719869" y="6226856"/>
            <a:ext cx="960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rgbClr val="784F9D"/>
                </a:solidFill>
              </a:rPr>
              <a:t>2017-18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033390" y="6226856"/>
            <a:ext cx="960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 smtClean="0">
                <a:solidFill>
                  <a:srgbClr val="784F9D"/>
                </a:solidFill>
              </a:rPr>
              <a:t>2018-19</a:t>
            </a:r>
            <a:endParaRPr lang="en-IN" dirty="0">
              <a:solidFill>
                <a:srgbClr val="784F9D"/>
              </a:solidFill>
            </a:endParaRPr>
          </a:p>
        </p:txBody>
      </p:sp>
      <p:cxnSp>
        <p:nvCxnSpPr>
          <p:cNvPr id="30" name="Straight Connector 29"/>
          <p:cNvCxnSpPr/>
          <p:nvPr/>
        </p:nvCxnSpPr>
        <p:spPr>
          <a:xfrm>
            <a:off x="2652138" y="6399715"/>
            <a:ext cx="605466" cy="0"/>
          </a:xfrm>
          <a:prstGeom prst="line">
            <a:avLst/>
          </a:prstGeom>
          <a:ln w="19050">
            <a:solidFill>
              <a:srgbClr val="784F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ounded Rectangle 31"/>
          <p:cNvSpPr/>
          <p:nvPr/>
        </p:nvSpPr>
        <p:spPr>
          <a:xfrm>
            <a:off x="1483914" y="4591196"/>
            <a:ext cx="205624" cy="704006"/>
          </a:xfrm>
          <a:prstGeom prst="roundRect">
            <a:avLst>
              <a:gd name="adj" fmla="val 4259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5" name="TextBox 34"/>
          <p:cNvSpPr txBox="1"/>
          <p:nvPr/>
        </p:nvSpPr>
        <p:spPr>
          <a:xfrm>
            <a:off x="1229169" y="4248549"/>
            <a:ext cx="7391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 smtClean="0">
                <a:solidFill>
                  <a:schemeClr val="bg1"/>
                </a:solidFill>
              </a:rPr>
              <a:t>5.3%</a:t>
            </a:r>
            <a:endParaRPr lang="en-IN" sz="1600" b="1" dirty="0">
              <a:solidFill>
                <a:schemeClr val="bg1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242429" y="5712170"/>
            <a:ext cx="6454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dirty="0" smtClean="0">
                <a:solidFill>
                  <a:schemeClr val="bg1"/>
                </a:solidFill>
              </a:rPr>
              <a:t>H1</a:t>
            </a:r>
            <a:endParaRPr lang="en-IN" sz="1600" dirty="0">
              <a:solidFill>
                <a:schemeClr val="bg1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334478" y="5712170"/>
            <a:ext cx="6454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dirty="0" smtClean="0">
                <a:solidFill>
                  <a:schemeClr val="bg1"/>
                </a:solidFill>
              </a:rPr>
              <a:t>H2</a:t>
            </a:r>
            <a:endParaRPr lang="en-IN" sz="1600" dirty="0">
              <a:solidFill>
                <a:schemeClr val="bg1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6054169" y="5712170"/>
            <a:ext cx="6454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dirty="0" smtClean="0">
                <a:solidFill>
                  <a:srgbClr val="FFAC00"/>
                </a:solidFill>
              </a:rPr>
              <a:t>H1</a:t>
            </a:r>
            <a:endParaRPr lang="en-IN" sz="1600" dirty="0">
              <a:solidFill>
                <a:srgbClr val="FFAC00"/>
              </a:solidFill>
            </a:endParaRPr>
          </a:p>
        </p:txBody>
      </p:sp>
      <p:sp>
        <p:nvSpPr>
          <p:cNvPr id="43" name="Rounded Rectangle 42"/>
          <p:cNvSpPr/>
          <p:nvPr/>
        </p:nvSpPr>
        <p:spPr>
          <a:xfrm>
            <a:off x="3578399" y="4335628"/>
            <a:ext cx="205624" cy="959574"/>
          </a:xfrm>
          <a:prstGeom prst="roundRect">
            <a:avLst>
              <a:gd name="adj" fmla="val 4259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4" name="TextBox 43"/>
          <p:cNvSpPr txBox="1"/>
          <p:nvPr/>
        </p:nvSpPr>
        <p:spPr>
          <a:xfrm>
            <a:off x="3323654" y="3989101"/>
            <a:ext cx="7391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 smtClean="0">
                <a:solidFill>
                  <a:schemeClr val="bg1"/>
                </a:solidFill>
              </a:rPr>
              <a:t>7.1%</a:t>
            </a:r>
            <a:endParaRPr lang="en-IN" sz="1600" b="1" dirty="0">
              <a:solidFill>
                <a:schemeClr val="bg1"/>
              </a:solidFill>
            </a:endParaRPr>
          </a:p>
        </p:txBody>
      </p:sp>
      <p:sp>
        <p:nvSpPr>
          <p:cNvPr id="47" name="Rounded Rectangle 46"/>
          <p:cNvSpPr/>
          <p:nvPr/>
        </p:nvSpPr>
        <p:spPr>
          <a:xfrm>
            <a:off x="6239209" y="3811342"/>
            <a:ext cx="205624" cy="1483860"/>
          </a:xfrm>
          <a:prstGeom prst="roundRect">
            <a:avLst>
              <a:gd name="adj" fmla="val 42593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8" name="TextBox 47"/>
          <p:cNvSpPr txBox="1"/>
          <p:nvPr/>
        </p:nvSpPr>
        <p:spPr>
          <a:xfrm>
            <a:off x="5711192" y="3310067"/>
            <a:ext cx="12827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b="1" dirty="0" smtClean="0">
                <a:solidFill>
                  <a:schemeClr val="bg1"/>
                </a:solidFill>
              </a:rPr>
              <a:t>10.45%</a:t>
            </a:r>
            <a:endParaRPr lang="en-IN" sz="2800" b="1" dirty="0">
              <a:solidFill>
                <a:schemeClr val="bg1"/>
              </a:solidFill>
            </a:endParaRPr>
          </a:p>
        </p:txBody>
      </p:sp>
      <p:cxnSp>
        <p:nvCxnSpPr>
          <p:cNvPr id="49" name="Straight Connector 48"/>
          <p:cNvCxnSpPr>
            <a:endCxn id="44" idx="1"/>
          </p:cNvCxnSpPr>
          <p:nvPr/>
        </p:nvCxnSpPr>
        <p:spPr>
          <a:xfrm flipV="1">
            <a:off x="1964135" y="4158378"/>
            <a:ext cx="1359519" cy="190250"/>
          </a:xfrm>
          <a:prstGeom prst="line">
            <a:avLst/>
          </a:prstGeom>
          <a:ln w="3810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Picture 5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1630" y="3455656"/>
            <a:ext cx="3748980" cy="2698010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887" y="2456925"/>
            <a:ext cx="526362" cy="526362"/>
          </a:xfrm>
          <a:prstGeom prst="rect">
            <a:avLst/>
          </a:prstGeom>
        </p:spPr>
      </p:pic>
      <p:sp>
        <p:nvSpPr>
          <p:cNvPr id="55" name="TextBox 54"/>
          <p:cNvSpPr txBox="1"/>
          <p:nvPr/>
        </p:nvSpPr>
        <p:spPr>
          <a:xfrm>
            <a:off x="1178254" y="2636788"/>
            <a:ext cx="4094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Manufacturing GVA</a:t>
            </a:r>
          </a:p>
        </p:txBody>
      </p:sp>
      <p:cxnSp>
        <p:nvCxnSpPr>
          <p:cNvPr id="38" name="Straight Connector 37"/>
          <p:cNvCxnSpPr/>
          <p:nvPr/>
        </p:nvCxnSpPr>
        <p:spPr>
          <a:xfrm>
            <a:off x="1186415" y="6399715"/>
            <a:ext cx="605466" cy="0"/>
          </a:xfrm>
          <a:prstGeom prst="line">
            <a:avLst/>
          </a:prstGeom>
          <a:ln w="19050">
            <a:solidFill>
              <a:srgbClr val="784F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82896" y="138366"/>
            <a:ext cx="1399553" cy="338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70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A50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/>
          <p:cNvSpPr/>
          <p:nvPr/>
        </p:nvSpPr>
        <p:spPr>
          <a:xfrm>
            <a:off x="209550" y="876800"/>
            <a:ext cx="11772900" cy="5724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ight Triangle 5"/>
          <p:cNvSpPr/>
          <p:nvPr/>
        </p:nvSpPr>
        <p:spPr>
          <a:xfrm rot="16200000">
            <a:off x="7529991" y="589189"/>
            <a:ext cx="323850" cy="32385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/>
          <p:cNvSpPr txBox="1"/>
          <p:nvPr/>
        </p:nvSpPr>
        <p:spPr>
          <a:xfrm>
            <a:off x="324931" y="169459"/>
            <a:ext cx="49484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ACCELERATING GROWTH</a:t>
            </a:r>
            <a:endParaRPr lang="en-IN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24931" y="931461"/>
            <a:ext cx="7314119" cy="120032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US" sz="3600" b="1" dirty="0" smtClean="0">
                <a:solidFill>
                  <a:srgbClr val="7A509F"/>
                </a:solidFill>
              </a:rPr>
              <a:t>Growth Rate of Sale </a:t>
            </a:r>
            <a:r>
              <a:rPr lang="en-US" sz="3600" b="1" dirty="0">
                <a:solidFill>
                  <a:srgbClr val="7A509F"/>
                </a:solidFill>
              </a:rPr>
              <a:t>of  Commercial Vehicles Gathers New Momentum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1" y="619129"/>
            <a:ext cx="4133848" cy="2513929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324931" y="2139505"/>
            <a:ext cx="184731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IN" sz="1100" dirty="0" smtClean="0">
              <a:solidFill>
                <a:srgbClr val="7A509F"/>
              </a:solidFill>
            </a:endParaRPr>
          </a:p>
          <a:p>
            <a:endParaRPr lang="en-IN" sz="1100" dirty="0">
              <a:solidFill>
                <a:srgbClr val="7A509F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0071109" y="6351285"/>
            <a:ext cx="146706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solidFill>
                  <a:srgbClr val="7A509F"/>
                </a:solidFill>
              </a:rPr>
              <a:t>As on 1</a:t>
            </a:r>
            <a:r>
              <a:rPr lang="en-US" sz="1100" baseline="30000" dirty="0">
                <a:solidFill>
                  <a:srgbClr val="7A509F"/>
                </a:solidFill>
              </a:rPr>
              <a:t>st</a:t>
            </a:r>
            <a:r>
              <a:rPr lang="en-US" sz="1100" dirty="0">
                <a:solidFill>
                  <a:srgbClr val="7A509F"/>
                </a:solidFill>
              </a:rPr>
              <a:t> January 2019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233539" y="2466591"/>
            <a:ext cx="23417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Growth Rate of Sale of </a:t>
            </a:r>
            <a:r>
              <a:rPr lang="en-US" b="1" dirty="0" smtClean="0"/>
              <a:t>Commercial Vehicles</a:t>
            </a:r>
            <a:endParaRPr lang="en-US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937" y="2476263"/>
            <a:ext cx="701498" cy="61544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6774" y="2530051"/>
            <a:ext cx="1009157" cy="615444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>
            <a:off x="1383957" y="5082746"/>
            <a:ext cx="9144000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564084" y="6166619"/>
            <a:ext cx="1184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2017-18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722592" y="6166619"/>
            <a:ext cx="1184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 smtClean="0"/>
              <a:t>2018-19</a:t>
            </a:r>
            <a:endParaRPr lang="en-IN" dirty="0"/>
          </a:p>
        </p:txBody>
      </p:sp>
      <p:cxnSp>
        <p:nvCxnSpPr>
          <p:cNvPr id="21" name="Straight Connector 20"/>
          <p:cNvCxnSpPr>
            <a:endCxn id="16" idx="1"/>
          </p:cNvCxnSpPr>
          <p:nvPr/>
        </p:nvCxnSpPr>
        <p:spPr>
          <a:xfrm flipV="1">
            <a:off x="2405597" y="6351285"/>
            <a:ext cx="2158487" cy="127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5801097" y="6351285"/>
            <a:ext cx="2158487" cy="127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2489574" y="5670222"/>
            <a:ext cx="6454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dirty="0" smtClean="0"/>
              <a:t>Q1</a:t>
            </a:r>
            <a:endParaRPr lang="en-IN" sz="1600" dirty="0"/>
          </a:p>
        </p:txBody>
      </p:sp>
      <p:sp>
        <p:nvSpPr>
          <p:cNvPr id="25" name="TextBox 24"/>
          <p:cNvSpPr txBox="1"/>
          <p:nvPr/>
        </p:nvSpPr>
        <p:spPr>
          <a:xfrm>
            <a:off x="4051870" y="5670222"/>
            <a:ext cx="6454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dirty="0" smtClean="0"/>
              <a:t>Q2</a:t>
            </a:r>
            <a:endParaRPr lang="en-IN" sz="1600" dirty="0"/>
          </a:p>
        </p:txBody>
      </p:sp>
      <p:sp>
        <p:nvSpPr>
          <p:cNvPr id="26" name="TextBox 25"/>
          <p:cNvSpPr txBox="1"/>
          <p:nvPr/>
        </p:nvSpPr>
        <p:spPr>
          <a:xfrm>
            <a:off x="5711229" y="5670222"/>
            <a:ext cx="6454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dirty="0" smtClean="0"/>
              <a:t>Q3</a:t>
            </a:r>
            <a:endParaRPr lang="en-IN" sz="1600" dirty="0"/>
          </a:p>
        </p:txBody>
      </p:sp>
      <p:sp>
        <p:nvSpPr>
          <p:cNvPr id="27" name="TextBox 26"/>
          <p:cNvSpPr txBox="1"/>
          <p:nvPr/>
        </p:nvSpPr>
        <p:spPr>
          <a:xfrm>
            <a:off x="7282853" y="5670222"/>
            <a:ext cx="6454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dirty="0" smtClean="0"/>
              <a:t>Q4</a:t>
            </a:r>
            <a:endParaRPr lang="en-IN" sz="1600" dirty="0"/>
          </a:p>
        </p:txBody>
      </p:sp>
      <p:sp>
        <p:nvSpPr>
          <p:cNvPr id="28" name="TextBox 27"/>
          <p:cNvSpPr txBox="1"/>
          <p:nvPr/>
        </p:nvSpPr>
        <p:spPr>
          <a:xfrm>
            <a:off x="8908265" y="5670222"/>
            <a:ext cx="6454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dirty="0" smtClean="0"/>
              <a:t>Q1</a:t>
            </a:r>
            <a:endParaRPr lang="en-IN" sz="1600" dirty="0"/>
          </a:p>
        </p:txBody>
      </p:sp>
      <p:sp>
        <p:nvSpPr>
          <p:cNvPr id="29" name="TextBox 28"/>
          <p:cNvSpPr txBox="1"/>
          <p:nvPr/>
        </p:nvSpPr>
        <p:spPr>
          <a:xfrm>
            <a:off x="2448384" y="5308649"/>
            <a:ext cx="739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/>
              <a:t>-9.1%</a:t>
            </a:r>
            <a:endParaRPr lang="en-IN" b="1" dirty="0"/>
          </a:p>
        </p:txBody>
      </p:sp>
      <p:sp>
        <p:nvSpPr>
          <p:cNvPr id="30" name="TextBox 29"/>
          <p:cNvSpPr txBox="1"/>
          <p:nvPr/>
        </p:nvSpPr>
        <p:spPr>
          <a:xfrm>
            <a:off x="4026833" y="4090800"/>
            <a:ext cx="6454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/>
              <a:t>21%</a:t>
            </a:r>
            <a:endParaRPr lang="en-IN" b="1" dirty="0"/>
          </a:p>
        </p:txBody>
      </p:sp>
      <p:sp>
        <p:nvSpPr>
          <p:cNvPr id="31" name="TextBox 30"/>
          <p:cNvSpPr txBox="1"/>
          <p:nvPr/>
        </p:nvSpPr>
        <p:spPr>
          <a:xfrm>
            <a:off x="5663199" y="3491853"/>
            <a:ext cx="762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/>
              <a:t>33.9%</a:t>
            </a:r>
            <a:endParaRPr lang="en-IN" b="1" dirty="0"/>
          </a:p>
        </p:txBody>
      </p:sp>
      <p:sp>
        <p:nvSpPr>
          <p:cNvPr id="32" name="TextBox 31"/>
          <p:cNvSpPr txBox="1"/>
          <p:nvPr/>
        </p:nvSpPr>
        <p:spPr>
          <a:xfrm>
            <a:off x="7208110" y="3739063"/>
            <a:ext cx="7696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/>
              <a:t>30.9%</a:t>
            </a:r>
            <a:endParaRPr lang="en-IN" b="1" dirty="0"/>
          </a:p>
        </p:txBody>
      </p:sp>
      <p:sp>
        <p:nvSpPr>
          <p:cNvPr id="33" name="TextBox 32"/>
          <p:cNvSpPr txBox="1"/>
          <p:nvPr/>
        </p:nvSpPr>
        <p:spPr>
          <a:xfrm>
            <a:off x="8763859" y="3105476"/>
            <a:ext cx="8495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b="1" dirty="0" smtClean="0"/>
              <a:t>51.6%</a:t>
            </a:r>
            <a:endParaRPr lang="en-IN" sz="2000" b="1" dirty="0"/>
          </a:p>
        </p:txBody>
      </p:sp>
      <p:sp>
        <p:nvSpPr>
          <p:cNvPr id="34" name="Rectangle 33"/>
          <p:cNvSpPr/>
          <p:nvPr/>
        </p:nvSpPr>
        <p:spPr>
          <a:xfrm>
            <a:off x="2573419" y="5100163"/>
            <a:ext cx="477795" cy="205946"/>
          </a:xfrm>
          <a:prstGeom prst="rect">
            <a:avLst/>
          </a:prstGeom>
          <a:solidFill>
            <a:srgbClr val="784F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5" name="TextBox 34"/>
          <p:cNvSpPr txBox="1"/>
          <p:nvPr/>
        </p:nvSpPr>
        <p:spPr>
          <a:xfrm>
            <a:off x="1094212" y="4913469"/>
            <a:ext cx="322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 smtClean="0"/>
              <a:t>0</a:t>
            </a:r>
            <a:endParaRPr lang="en-IN" dirty="0"/>
          </a:p>
        </p:txBody>
      </p:sp>
      <p:sp>
        <p:nvSpPr>
          <p:cNvPr id="40" name="Rectangle 39"/>
          <p:cNvSpPr/>
          <p:nvPr/>
        </p:nvSpPr>
        <p:spPr>
          <a:xfrm>
            <a:off x="4110678" y="4499226"/>
            <a:ext cx="477795" cy="575105"/>
          </a:xfrm>
          <a:prstGeom prst="rect">
            <a:avLst/>
          </a:prstGeom>
          <a:solidFill>
            <a:srgbClr val="784F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1" name="Rectangle 40"/>
          <p:cNvSpPr/>
          <p:nvPr/>
        </p:nvSpPr>
        <p:spPr>
          <a:xfrm>
            <a:off x="5804710" y="3869600"/>
            <a:ext cx="477795" cy="1204731"/>
          </a:xfrm>
          <a:prstGeom prst="rect">
            <a:avLst/>
          </a:prstGeom>
          <a:solidFill>
            <a:srgbClr val="784F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2" name="Rectangle 41"/>
          <p:cNvSpPr/>
          <p:nvPr/>
        </p:nvSpPr>
        <p:spPr>
          <a:xfrm>
            <a:off x="7333709" y="4090800"/>
            <a:ext cx="477795" cy="983531"/>
          </a:xfrm>
          <a:prstGeom prst="rect">
            <a:avLst/>
          </a:prstGeom>
          <a:solidFill>
            <a:srgbClr val="784F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3" name="Rectangle 42"/>
          <p:cNvSpPr/>
          <p:nvPr/>
        </p:nvSpPr>
        <p:spPr>
          <a:xfrm>
            <a:off x="8949758" y="3536094"/>
            <a:ext cx="477795" cy="1538238"/>
          </a:xfrm>
          <a:prstGeom prst="rect">
            <a:avLst/>
          </a:prstGeom>
          <a:solidFill>
            <a:srgbClr val="FFA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7" name="Right Arrow 46"/>
          <p:cNvSpPr/>
          <p:nvPr/>
        </p:nvSpPr>
        <p:spPr>
          <a:xfrm rot="19772696">
            <a:off x="7876762" y="3541494"/>
            <a:ext cx="1010605" cy="145319"/>
          </a:xfrm>
          <a:prstGeom prst="rightArrow">
            <a:avLst>
              <a:gd name="adj1" fmla="val 50000"/>
              <a:gd name="adj2" fmla="val 129816"/>
            </a:avLst>
          </a:prstGeom>
          <a:solidFill>
            <a:srgbClr val="FFA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48" name="Straight Connector 47"/>
          <p:cNvCxnSpPr>
            <a:endCxn id="30" idx="1"/>
          </p:cNvCxnSpPr>
          <p:nvPr/>
        </p:nvCxnSpPr>
        <p:spPr>
          <a:xfrm flipV="1">
            <a:off x="3185073" y="4275466"/>
            <a:ext cx="841760" cy="1138082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V="1">
            <a:off x="4644363" y="3725125"/>
            <a:ext cx="1018835" cy="482234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>
            <a:endCxn id="32" idx="1"/>
          </p:cNvCxnSpPr>
          <p:nvPr/>
        </p:nvCxnSpPr>
        <p:spPr>
          <a:xfrm>
            <a:off x="6411397" y="3686380"/>
            <a:ext cx="796713" cy="237349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3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82896" y="138366"/>
            <a:ext cx="1399553" cy="338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558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A50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/>
          <p:cNvSpPr/>
          <p:nvPr/>
        </p:nvSpPr>
        <p:spPr>
          <a:xfrm>
            <a:off x="209550" y="904875"/>
            <a:ext cx="11772900" cy="5724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ight Triangle 5"/>
          <p:cNvSpPr/>
          <p:nvPr/>
        </p:nvSpPr>
        <p:spPr>
          <a:xfrm rot="16200000">
            <a:off x="7529991" y="589189"/>
            <a:ext cx="323850" cy="32385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/>
          <p:cNvSpPr txBox="1"/>
          <p:nvPr/>
        </p:nvSpPr>
        <p:spPr>
          <a:xfrm>
            <a:off x="324931" y="169459"/>
            <a:ext cx="49484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ACCELERATING GROWTH</a:t>
            </a:r>
            <a:endParaRPr lang="en-IN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24931" y="998696"/>
            <a:ext cx="7115175" cy="1938992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IN" sz="4000" b="1" dirty="0" smtClean="0">
                <a:solidFill>
                  <a:srgbClr val="7A509F"/>
                </a:solidFill>
              </a:rPr>
              <a:t>PM </a:t>
            </a:r>
            <a:r>
              <a:rPr lang="en-IN" sz="4000" b="1" dirty="0">
                <a:solidFill>
                  <a:srgbClr val="7A509F"/>
                </a:solidFill>
              </a:rPr>
              <a:t>Unveiled 12 Key Initiatives for Growth of MSMEs</a:t>
            </a:r>
          </a:p>
          <a:p>
            <a:endParaRPr lang="en-US" sz="4000" b="1" dirty="0">
              <a:solidFill>
                <a:srgbClr val="7A509F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0071109" y="6351285"/>
            <a:ext cx="146706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solidFill>
                  <a:srgbClr val="7A509F"/>
                </a:solidFill>
              </a:rPr>
              <a:t>As on 1</a:t>
            </a:r>
            <a:r>
              <a:rPr lang="en-US" sz="1100" baseline="30000" dirty="0">
                <a:solidFill>
                  <a:srgbClr val="7A509F"/>
                </a:solidFill>
              </a:rPr>
              <a:t>st</a:t>
            </a:r>
            <a:r>
              <a:rPr lang="en-US" sz="1100" dirty="0">
                <a:solidFill>
                  <a:srgbClr val="7A509F"/>
                </a:solidFill>
              </a:rPr>
              <a:t> January 2019</a:t>
            </a:r>
          </a:p>
        </p:txBody>
      </p:sp>
      <p:sp>
        <p:nvSpPr>
          <p:cNvPr id="3" name="Rectangle 2"/>
          <p:cNvSpPr/>
          <p:nvPr/>
        </p:nvSpPr>
        <p:spPr>
          <a:xfrm>
            <a:off x="347945" y="2357499"/>
            <a:ext cx="450136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3200" dirty="0">
                <a:solidFill>
                  <a:srgbClr val="7A509F"/>
                </a:solidFill>
              </a:rPr>
              <a:t>The key initiatives ensure: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7026" y="3455481"/>
            <a:ext cx="800021" cy="660887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0340" y="3352102"/>
            <a:ext cx="938759" cy="775497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896" y="3419685"/>
            <a:ext cx="856948" cy="707914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2118" y="3408454"/>
            <a:ext cx="856948" cy="707914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0046" y="3455481"/>
            <a:ext cx="738979" cy="610461"/>
          </a:xfrm>
          <a:prstGeom prst="rect">
            <a:avLst/>
          </a:prstGeom>
        </p:spPr>
      </p:pic>
      <p:sp>
        <p:nvSpPr>
          <p:cNvPr id="29" name="Rounded Rectangle 28"/>
          <p:cNvSpPr/>
          <p:nvPr/>
        </p:nvSpPr>
        <p:spPr>
          <a:xfrm>
            <a:off x="435744" y="4291268"/>
            <a:ext cx="2153252" cy="1759981"/>
          </a:xfrm>
          <a:prstGeom prst="roundRect">
            <a:avLst/>
          </a:prstGeom>
          <a:solidFill>
            <a:srgbClr val="7A50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7A509F"/>
              </a:solidFill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2723966" y="4291268"/>
            <a:ext cx="2153252" cy="1759981"/>
          </a:xfrm>
          <a:prstGeom prst="roundRect">
            <a:avLst/>
          </a:prstGeom>
          <a:solidFill>
            <a:srgbClr val="7A50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7A509F"/>
              </a:solidFill>
            </a:endParaRPr>
          </a:p>
        </p:txBody>
      </p:sp>
      <p:sp>
        <p:nvSpPr>
          <p:cNvPr id="31" name="Rounded Rectangle 30"/>
          <p:cNvSpPr/>
          <p:nvPr/>
        </p:nvSpPr>
        <p:spPr>
          <a:xfrm>
            <a:off x="5012189" y="4291268"/>
            <a:ext cx="2153252" cy="1759981"/>
          </a:xfrm>
          <a:prstGeom prst="roundRect">
            <a:avLst/>
          </a:prstGeom>
          <a:solidFill>
            <a:srgbClr val="7A50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7A509F"/>
              </a:solidFill>
            </a:endParaRPr>
          </a:p>
        </p:txBody>
      </p:sp>
      <p:sp>
        <p:nvSpPr>
          <p:cNvPr id="32" name="Rounded Rectangle 31"/>
          <p:cNvSpPr/>
          <p:nvPr/>
        </p:nvSpPr>
        <p:spPr>
          <a:xfrm>
            <a:off x="7300410" y="4291267"/>
            <a:ext cx="2153252" cy="1759981"/>
          </a:xfrm>
          <a:prstGeom prst="roundRect">
            <a:avLst/>
          </a:prstGeom>
          <a:solidFill>
            <a:srgbClr val="7A50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7A509F"/>
              </a:solidFill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9585997" y="4291267"/>
            <a:ext cx="2153252" cy="1759981"/>
          </a:xfrm>
          <a:prstGeom prst="roundRect">
            <a:avLst/>
          </a:prstGeom>
          <a:solidFill>
            <a:srgbClr val="7A50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7A509F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35744" y="4640199"/>
            <a:ext cx="21479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b="1" dirty="0">
                <a:solidFill>
                  <a:schemeClr val="bg1"/>
                </a:solidFill>
              </a:rPr>
              <a:t>Easier </a:t>
            </a:r>
            <a:endParaRPr lang="en-IN" sz="2400" b="1" dirty="0" smtClean="0">
              <a:solidFill>
                <a:schemeClr val="bg1"/>
              </a:solidFill>
            </a:endParaRPr>
          </a:p>
          <a:p>
            <a:pPr algn="ctr"/>
            <a:r>
              <a:rPr lang="en-IN" sz="2400" b="1" dirty="0" smtClean="0">
                <a:solidFill>
                  <a:schemeClr val="bg1"/>
                </a:solidFill>
              </a:rPr>
              <a:t>Credit</a:t>
            </a:r>
            <a:endParaRPr lang="en-IN" sz="2400" b="1" dirty="0">
              <a:solidFill>
                <a:schemeClr val="bg1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726604" y="4648437"/>
            <a:ext cx="21479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b="1" dirty="0">
                <a:solidFill>
                  <a:schemeClr val="bg1"/>
                </a:solidFill>
              </a:rPr>
              <a:t>Wider</a:t>
            </a:r>
            <a:r>
              <a:rPr lang="en-IN" sz="2400" dirty="0" smtClean="0"/>
              <a:t> </a:t>
            </a:r>
          </a:p>
          <a:p>
            <a:pPr algn="ctr"/>
            <a:r>
              <a:rPr lang="en-IN" sz="2400" b="1" dirty="0" smtClean="0">
                <a:solidFill>
                  <a:schemeClr val="bg1"/>
                </a:solidFill>
              </a:rPr>
              <a:t>Markets</a:t>
            </a:r>
            <a:endParaRPr lang="en-IN" sz="2400" b="1" dirty="0">
              <a:solidFill>
                <a:schemeClr val="bg1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014826" y="4640199"/>
            <a:ext cx="21479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b="1" dirty="0">
                <a:solidFill>
                  <a:schemeClr val="bg1"/>
                </a:solidFill>
              </a:rPr>
              <a:t>Better</a:t>
            </a:r>
            <a:r>
              <a:rPr lang="en-IN" sz="2400" dirty="0"/>
              <a:t> </a:t>
            </a:r>
            <a:r>
              <a:rPr lang="en-IN" sz="2400" b="1" dirty="0">
                <a:solidFill>
                  <a:schemeClr val="bg1"/>
                </a:solidFill>
              </a:rPr>
              <a:t>Technology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7311442" y="4746405"/>
            <a:ext cx="21479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b="1" dirty="0">
                <a:solidFill>
                  <a:schemeClr val="bg1"/>
                </a:solidFill>
              </a:rPr>
              <a:t>Ease</a:t>
            </a:r>
            <a:r>
              <a:rPr lang="en-IN" sz="2400" dirty="0"/>
              <a:t> </a:t>
            </a:r>
            <a:r>
              <a:rPr lang="en-IN" sz="2400" b="1" dirty="0">
                <a:solidFill>
                  <a:schemeClr val="bg1"/>
                </a:solidFill>
              </a:rPr>
              <a:t>of</a:t>
            </a:r>
            <a:r>
              <a:rPr lang="en-IN" sz="2400" dirty="0"/>
              <a:t> </a:t>
            </a:r>
            <a:r>
              <a:rPr lang="en-IN" sz="2400" b="1" dirty="0">
                <a:solidFill>
                  <a:schemeClr val="bg1"/>
                </a:solidFill>
              </a:rPr>
              <a:t>Doing</a:t>
            </a:r>
            <a:r>
              <a:rPr lang="en-IN" sz="2400" dirty="0"/>
              <a:t> </a:t>
            </a:r>
            <a:r>
              <a:rPr lang="en-IN" sz="2400" b="1" dirty="0">
                <a:solidFill>
                  <a:schemeClr val="bg1"/>
                </a:solidFill>
              </a:rPr>
              <a:t>Business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9605547" y="4486201"/>
            <a:ext cx="21479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b="1" dirty="0">
                <a:solidFill>
                  <a:schemeClr val="bg1"/>
                </a:solidFill>
              </a:rPr>
              <a:t>Safeguarding Interests of Employees</a:t>
            </a:r>
          </a:p>
        </p:txBody>
      </p:sp>
      <p:pic>
        <p:nvPicPr>
          <p:cNvPr id="28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846221" y="589335"/>
            <a:ext cx="4136229" cy="2584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82896" y="138366"/>
            <a:ext cx="1399553" cy="338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25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-3029"/>
            <a:ext cx="12192000" cy="6858000"/>
          </a:xfrm>
          <a:prstGeom prst="rect">
            <a:avLst/>
          </a:prstGeom>
          <a:solidFill>
            <a:srgbClr val="7A50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/>
          <p:cNvSpPr/>
          <p:nvPr/>
        </p:nvSpPr>
        <p:spPr>
          <a:xfrm>
            <a:off x="209550" y="904875"/>
            <a:ext cx="11772900" cy="5724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ight Triangle 5"/>
          <p:cNvSpPr/>
          <p:nvPr/>
        </p:nvSpPr>
        <p:spPr>
          <a:xfrm rot="16200000">
            <a:off x="7529991" y="589189"/>
            <a:ext cx="323850" cy="32385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/>
          <p:cNvSpPr txBox="1"/>
          <p:nvPr/>
        </p:nvSpPr>
        <p:spPr>
          <a:xfrm>
            <a:off x="324931" y="169459"/>
            <a:ext cx="49484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ACCELERATING GROWTH</a:t>
            </a:r>
            <a:endParaRPr lang="en-IN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24931" y="998696"/>
            <a:ext cx="7385685" cy="1938992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US" sz="4000" b="1" dirty="0">
                <a:solidFill>
                  <a:srgbClr val="7A509F"/>
                </a:solidFill>
              </a:rPr>
              <a:t>Accelerating Port-Led Development in Last 4 Years</a:t>
            </a:r>
          </a:p>
          <a:p>
            <a:endParaRPr lang="en-US" sz="4000" b="1" dirty="0">
              <a:solidFill>
                <a:srgbClr val="7A509F"/>
              </a:solidFill>
            </a:endParaRPr>
          </a:p>
        </p:txBody>
      </p:sp>
      <p:pic>
        <p:nvPicPr>
          <p:cNvPr id="28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846221" y="590286"/>
            <a:ext cx="4136229" cy="25822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Rectangle 8"/>
          <p:cNvSpPr/>
          <p:nvPr/>
        </p:nvSpPr>
        <p:spPr>
          <a:xfrm>
            <a:off x="10375911" y="6351285"/>
            <a:ext cx="150233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solidFill>
                  <a:srgbClr val="7A509F"/>
                </a:solidFill>
              </a:rPr>
              <a:t>As on </a:t>
            </a:r>
            <a:r>
              <a:rPr lang="en-US" sz="1100" dirty="0" smtClean="0">
                <a:solidFill>
                  <a:srgbClr val="7A509F"/>
                </a:solidFill>
              </a:rPr>
              <a:t>1</a:t>
            </a:r>
            <a:r>
              <a:rPr lang="en-US" sz="1100" baseline="30000" dirty="0" smtClean="0">
                <a:solidFill>
                  <a:srgbClr val="7A509F"/>
                </a:solidFill>
              </a:rPr>
              <a:t>st</a:t>
            </a:r>
            <a:r>
              <a:rPr lang="en-US" sz="1100" dirty="0" smtClean="0">
                <a:solidFill>
                  <a:srgbClr val="7A509F"/>
                </a:solidFill>
              </a:rPr>
              <a:t> January, 2019</a:t>
            </a:r>
            <a:endParaRPr lang="en-US" sz="1100" dirty="0">
              <a:solidFill>
                <a:srgbClr val="7A509F"/>
              </a:solidFill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3058631" y="3625614"/>
            <a:ext cx="0" cy="2646878"/>
          </a:xfrm>
          <a:prstGeom prst="line">
            <a:avLst/>
          </a:prstGeom>
          <a:ln>
            <a:solidFill>
              <a:srgbClr val="7A509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5839966" y="3620067"/>
            <a:ext cx="0" cy="2646878"/>
          </a:xfrm>
          <a:prstGeom prst="line">
            <a:avLst/>
          </a:prstGeom>
          <a:ln>
            <a:solidFill>
              <a:srgbClr val="7A509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8932391" y="3647772"/>
            <a:ext cx="0" cy="2646878"/>
          </a:xfrm>
          <a:prstGeom prst="line">
            <a:avLst/>
          </a:prstGeom>
          <a:ln>
            <a:solidFill>
              <a:srgbClr val="7A509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09550" y="3261757"/>
            <a:ext cx="28408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rgbClr val="7A509F"/>
                </a:solidFill>
              </a:rPr>
              <a:t>Addition in Cargo Handling Capacity of Major Ports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839966" y="3250706"/>
            <a:ext cx="30924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rgbClr val="7A509F"/>
                </a:solidFill>
              </a:rPr>
              <a:t>Total Traffic Handled by </a:t>
            </a:r>
            <a:endParaRPr lang="en-IN" b="1" dirty="0" smtClean="0">
              <a:solidFill>
                <a:srgbClr val="7A509F"/>
              </a:solidFill>
            </a:endParaRPr>
          </a:p>
          <a:p>
            <a:pPr algn="ctr"/>
            <a:r>
              <a:rPr lang="en-IN" b="1" dirty="0" smtClean="0">
                <a:solidFill>
                  <a:srgbClr val="7A509F"/>
                </a:solidFill>
              </a:rPr>
              <a:t>Major </a:t>
            </a:r>
            <a:r>
              <a:rPr lang="en-IN" b="1" dirty="0">
                <a:solidFill>
                  <a:srgbClr val="7A509F"/>
                </a:solidFill>
              </a:rPr>
              <a:t>Ports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058631" y="3261756"/>
            <a:ext cx="27762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rgbClr val="7A509F"/>
                </a:solidFill>
              </a:rPr>
              <a:t>Reduction in Average Turnaround Time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937503" y="3250706"/>
            <a:ext cx="30449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rgbClr val="7A509F"/>
                </a:solidFill>
              </a:rPr>
              <a:t>Increase in Average Ship Berth Day Output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07318" y="5968335"/>
            <a:ext cx="10848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dirty="0" smtClean="0"/>
              <a:t>2013-14</a:t>
            </a:r>
            <a:endParaRPr lang="en-IN" sz="1400" dirty="0"/>
          </a:p>
        </p:txBody>
      </p:sp>
      <p:sp>
        <p:nvSpPr>
          <p:cNvPr id="23" name="TextBox 22"/>
          <p:cNvSpPr txBox="1"/>
          <p:nvPr/>
        </p:nvSpPr>
        <p:spPr>
          <a:xfrm>
            <a:off x="1601513" y="5975119"/>
            <a:ext cx="10848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dirty="0" smtClean="0"/>
              <a:t>2017-18</a:t>
            </a:r>
            <a:endParaRPr lang="en-IN" sz="1400" dirty="0"/>
          </a:p>
        </p:txBody>
      </p:sp>
      <p:sp>
        <p:nvSpPr>
          <p:cNvPr id="31" name="TextBox 30"/>
          <p:cNvSpPr txBox="1"/>
          <p:nvPr/>
        </p:nvSpPr>
        <p:spPr>
          <a:xfrm>
            <a:off x="459637" y="4649688"/>
            <a:ext cx="10848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 smtClean="0"/>
              <a:t>800.52</a:t>
            </a:r>
            <a:endParaRPr lang="en-IN" sz="1600" b="1" dirty="0"/>
          </a:p>
        </p:txBody>
      </p:sp>
      <p:sp>
        <p:nvSpPr>
          <p:cNvPr id="32" name="TextBox 31"/>
          <p:cNvSpPr txBox="1"/>
          <p:nvPr/>
        </p:nvSpPr>
        <p:spPr>
          <a:xfrm>
            <a:off x="1583572" y="4225968"/>
            <a:ext cx="10848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b="1" dirty="0" smtClean="0">
                <a:solidFill>
                  <a:srgbClr val="7A509F"/>
                </a:solidFill>
              </a:rPr>
              <a:t>1451.59</a:t>
            </a:r>
            <a:endParaRPr lang="en-IN" sz="2000" b="1" dirty="0">
              <a:solidFill>
                <a:srgbClr val="7A509F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551" y="5065461"/>
            <a:ext cx="848343" cy="848343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0490" y="4715740"/>
            <a:ext cx="1201285" cy="120128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84108" y="6302259"/>
            <a:ext cx="18422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/>
              <a:t>(million tonne per annum)</a:t>
            </a: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3593" y="5042678"/>
            <a:ext cx="824819" cy="879452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3294676" y="5972451"/>
            <a:ext cx="10848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dirty="0" smtClean="0"/>
              <a:t>2013-14</a:t>
            </a:r>
            <a:endParaRPr lang="en-IN" sz="1400" dirty="0"/>
          </a:p>
        </p:txBody>
      </p:sp>
      <p:sp>
        <p:nvSpPr>
          <p:cNvPr id="44" name="TextBox 43"/>
          <p:cNvSpPr txBox="1"/>
          <p:nvPr/>
        </p:nvSpPr>
        <p:spPr>
          <a:xfrm>
            <a:off x="4488871" y="5979235"/>
            <a:ext cx="10848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dirty="0" smtClean="0"/>
              <a:t>2017-18</a:t>
            </a:r>
            <a:endParaRPr lang="en-IN" sz="1400" dirty="0"/>
          </a:p>
        </p:txBody>
      </p:sp>
      <p:sp>
        <p:nvSpPr>
          <p:cNvPr id="45" name="TextBox 44"/>
          <p:cNvSpPr txBox="1"/>
          <p:nvPr/>
        </p:nvSpPr>
        <p:spPr>
          <a:xfrm>
            <a:off x="3215704" y="4629625"/>
            <a:ext cx="12469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 smtClean="0"/>
              <a:t>94 hours</a:t>
            </a:r>
            <a:endParaRPr lang="en-IN" sz="1600" b="1" dirty="0"/>
          </a:p>
        </p:txBody>
      </p:sp>
      <p:sp>
        <p:nvSpPr>
          <p:cNvPr id="46" name="TextBox 45"/>
          <p:cNvSpPr txBox="1"/>
          <p:nvPr/>
        </p:nvSpPr>
        <p:spPr>
          <a:xfrm>
            <a:off x="4280608" y="4108074"/>
            <a:ext cx="14519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b="1" dirty="0" smtClean="0">
                <a:solidFill>
                  <a:srgbClr val="7A509F"/>
                </a:solidFill>
              </a:rPr>
              <a:t>64 hours</a:t>
            </a:r>
            <a:endParaRPr lang="en-IN" sz="2000" b="1" dirty="0">
              <a:solidFill>
                <a:srgbClr val="7A509F"/>
              </a:solidFill>
            </a:endParaRPr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1610" y="4721355"/>
            <a:ext cx="1129987" cy="1204833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45626" y="5193145"/>
            <a:ext cx="1433013" cy="633174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12962" y="5519418"/>
            <a:ext cx="978912" cy="306901"/>
          </a:xfrm>
          <a:prstGeom prst="rect">
            <a:avLst/>
          </a:prstGeom>
        </p:spPr>
      </p:pic>
      <p:sp>
        <p:nvSpPr>
          <p:cNvPr id="51" name="TextBox 50"/>
          <p:cNvSpPr txBox="1"/>
          <p:nvPr/>
        </p:nvSpPr>
        <p:spPr>
          <a:xfrm>
            <a:off x="5943135" y="5968329"/>
            <a:ext cx="10848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dirty="0" smtClean="0"/>
              <a:t>2013-14</a:t>
            </a:r>
            <a:endParaRPr lang="en-IN" sz="1400" dirty="0"/>
          </a:p>
        </p:txBody>
      </p:sp>
      <p:sp>
        <p:nvSpPr>
          <p:cNvPr id="52" name="TextBox 51"/>
          <p:cNvSpPr txBox="1"/>
          <p:nvPr/>
        </p:nvSpPr>
        <p:spPr>
          <a:xfrm>
            <a:off x="7392705" y="5975113"/>
            <a:ext cx="10848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dirty="0" smtClean="0"/>
              <a:t>2017-18</a:t>
            </a:r>
            <a:endParaRPr lang="en-IN" sz="1400" dirty="0"/>
          </a:p>
        </p:txBody>
      </p:sp>
      <p:sp>
        <p:nvSpPr>
          <p:cNvPr id="53" name="TextBox 52"/>
          <p:cNvSpPr txBox="1"/>
          <p:nvPr/>
        </p:nvSpPr>
        <p:spPr>
          <a:xfrm>
            <a:off x="5995454" y="4863866"/>
            <a:ext cx="10848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 smtClean="0"/>
              <a:t>555.49</a:t>
            </a:r>
            <a:endParaRPr lang="en-IN" sz="1600" b="1" dirty="0"/>
          </a:p>
        </p:txBody>
      </p:sp>
      <p:sp>
        <p:nvSpPr>
          <p:cNvPr id="54" name="TextBox 53"/>
          <p:cNvSpPr txBox="1"/>
          <p:nvPr/>
        </p:nvSpPr>
        <p:spPr>
          <a:xfrm>
            <a:off x="7496258" y="4435094"/>
            <a:ext cx="10848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b="1" dirty="0" smtClean="0">
                <a:solidFill>
                  <a:srgbClr val="7A509F"/>
                </a:solidFill>
              </a:rPr>
              <a:t>679.47</a:t>
            </a:r>
            <a:endParaRPr lang="en-IN" sz="2000" b="1" dirty="0">
              <a:solidFill>
                <a:srgbClr val="7A509F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6808718" y="6276982"/>
            <a:ext cx="11549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dirty="0"/>
              <a:t>(metric tonne)</a:t>
            </a:r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47022" y="4993899"/>
            <a:ext cx="873610" cy="873610"/>
          </a:xfrm>
          <a:prstGeom prst="rect">
            <a:avLst/>
          </a:prstGeom>
        </p:spPr>
      </p:pic>
      <p:sp>
        <p:nvSpPr>
          <p:cNvPr id="57" name="TextBox 56"/>
          <p:cNvSpPr txBox="1"/>
          <p:nvPr/>
        </p:nvSpPr>
        <p:spPr>
          <a:xfrm>
            <a:off x="9143523" y="5972445"/>
            <a:ext cx="10848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dirty="0" smtClean="0"/>
              <a:t>2013-14</a:t>
            </a:r>
            <a:endParaRPr lang="en-IN" sz="1400" dirty="0"/>
          </a:p>
        </p:txBody>
      </p:sp>
      <p:sp>
        <p:nvSpPr>
          <p:cNvPr id="58" name="TextBox 57"/>
          <p:cNvSpPr txBox="1"/>
          <p:nvPr/>
        </p:nvSpPr>
        <p:spPr>
          <a:xfrm>
            <a:off x="10634283" y="5979229"/>
            <a:ext cx="10848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dirty="0" smtClean="0"/>
              <a:t>2017-18</a:t>
            </a:r>
            <a:endParaRPr lang="en-IN" sz="1400" dirty="0"/>
          </a:p>
        </p:txBody>
      </p:sp>
      <p:sp>
        <p:nvSpPr>
          <p:cNvPr id="59" name="TextBox 58"/>
          <p:cNvSpPr txBox="1"/>
          <p:nvPr/>
        </p:nvSpPr>
        <p:spPr>
          <a:xfrm>
            <a:off x="9026610" y="4533009"/>
            <a:ext cx="13801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 smtClean="0"/>
              <a:t>12468 tonnes</a:t>
            </a:r>
            <a:endParaRPr lang="en-IN" sz="1600" b="1" dirty="0"/>
          </a:p>
        </p:txBody>
      </p:sp>
      <p:sp>
        <p:nvSpPr>
          <p:cNvPr id="60" name="TextBox 59"/>
          <p:cNvSpPr txBox="1"/>
          <p:nvPr/>
        </p:nvSpPr>
        <p:spPr>
          <a:xfrm>
            <a:off x="10235964" y="4087965"/>
            <a:ext cx="17231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b="1" dirty="0" smtClean="0">
                <a:solidFill>
                  <a:srgbClr val="7A509F"/>
                </a:solidFill>
              </a:rPr>
              <a:t>15451 tonnes</a:t>
            </a:r>
            <a:endParaRPr lang="en-IN" sz="2000" b="1" dirty="0">
              <a:solidFill>
                <a:srgbClr val="7A509F"/>
              </a:solidFill>
            </a:endParaRPr>
          </a:p>
        </p:txBody>
      </p:sp>
      <p:pic>
        <p:nvPicPr>
          <p:cNvPr id="62" name="Picture 6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22130" y="4580239"/>
            <a:ext cx="1290502" cy="1290502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82896" y="138366"/>
            <a:ext cx="1399553" cy="338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981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over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2934" y="151106"/>
            <a:ext cx="1572548" cy="380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37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F69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/>
          <p:cNvSpPr/>
          <p:nvPr/>
        </p:nvSpPr>
        <p:spPr>
          <a:xfrm>
            <a:off x="201386" y="904875"/>
            <a:ext cx="11772900" cy="5724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ight Triangle 5"/>
          <p:cNvSpPr/>
          <p:nvPr/>
        </p:nvSpPr>
        <p:spPr>
          <a:xfrm rot="16200000">
            <a:off x="7522371" y="589189"/>
            <a:ext cx="323850" cy="32385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/>
          <p:cNvSpPr txBox="1"/>
          <p:nvPr/>
        </p:nvSpPr>
        <p:spPr>
          <a:xfrm>
            <a:off x="324931" y="169459"/>
            <a:ext cx="54481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ELIMINATING CORRUPTION</a:t>
            </a:r>
            <a:endParaRPr lang="en-IN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24931" y="998696"/>
            <a:ext cx="7115175" cy="132343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IN" sz="4000" b="1" dirty="0">
                <a:solidFill>
                  <a:srgbClr val="7F6950"/>
                </a:solidFill>
              </a:rPr>
              <a:t>Stringent Action </a:t>
            </a:r>
            <a:r>
              <a:rPr lang="en-IN" sz="4000" b="1" dirty="0" smtClean="0">
                <a:solidFill>
                  <a:srgbClr val="7F6950"/>
                </a:solidFill>
              </a:rPr>
              <a:t>Against </a:t>
            </a:r>
            <a:r>
              <a:rPr lang="en-IN" sz="4000" b="1" dirty="0">
                <a:solidFill>
                  <a:srgbClr val="7F6950"/>
                </a:solidFill>
              </a:rPr>
              <a:t>Corruption &amp; Black Money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103" y="2630028"/>
            <a:ext cx="807134" cy="8071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9135" y="3592980"/>
            <a:ext cx="807134" cy="8071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6237" y="4543606"/>
            <a:ext cx="807134" cy="8071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6525" y="5504756"/>
            <a:ext cx="807134" cy="8071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6221" y="589189"/>
            <a:ext cx="4130980" cy="258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1407068" y="2710430"/>
            <a:ext cx="60254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 smtClean="0"/>
              <a:t>Special Investigation Team set up at the First Cabinet Meeting </a:t>
            </a:r>
            <a:r>
              <a:rPr lang="en-IN" dirty="0" smtClean="0"/>
              <a:t>after </a:t>
            </a:r>
            <a:r>
              <a:rPr lang="en-IN" dirty="0"/>
              <a:t>the NDA </a:t>
            </a:r>
            <a:r>
              <a:rPr lang="en-IN" dirty="0" smtClean="0"/>
              <a:t>Government </a:t>
            </a:r>
            <a:r>
              <a:rPr lang="en-IN" dirty="0"/>
              <a:t>assumed office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245272" y="3681545"/>
            <a:ext cx="60254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Demonetisation led to India’s highest ever unearthing of suspicious transactions </a:t>
            </a:r>
            <a:r>
              <a:rPr lang="en-IN" dirty="0"/>
              <a:t>and deposits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151511" y="4624007"/>
            <a:ext cx="80090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Current proportion of High Denomination notes in our economy is much less than what it would have been without Demonetisation. assumed office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172043" y="5723946"/>
            <a:ext cx="6025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Action taken against around </a:t>
            </a:r>
            <a:r>
              <a:rPr lang="en-IN" b="1" dirty="0"/>
              <a:t>3 lakh shell companies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1319135" y="2638192"/>
            <a:ext cx="6203236" cy="798972"/>
          </a:xfrm>
          <a:prstGeom prst="roundRect">
            <a:avLst/>
          </a:prstGeom>
          <a:noFill/>
          <a:ln>
            <a:solidFill>
              <a:srgbClr val="54431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Rounded Rectangle 20"/>
          <p:cNvSpPr/>
          <p:nvPr/>
        </p:nvSpPr>
        <p:spPr>
          <a:xfrm>
            <a:off x="2165475" y="3606992"/>
            <a:ext cx="6203236" cy="798972"/>
          </a:xfrm>
          <a:prstGeom prst="roundRect">
            <a:avLst/>
          </a:prstGeom>
          <a:noFill/>
          <a:ln>
            <a:solidFill>
              <a:srgbClr val="54431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Rounded Rectangle 21"/>
          <p:cNvSpPr/>
          <p:nvPr/>
        </p:nvSpPr>
        <p:spPr>
          <a:xfrm>
            <a:off x="3089490" y="4551768"/>
            <a:ext cx="8054759" cy="798972"/>
          </a:xfrm>
          <a:prstGeom prst="roundRect">
            <a:avLst/>
          </a:prstGeom>
          <a:noFill/>
          <a:ln>
            <a:solidFill>
              <a:srgbClr val="54431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ounded Rectangle 22"/>
          <p:cNvSpPr/>
          <p:nvPr/>
        </p:nvSpPr>
        <p:spPr>
          <a:xfrm>
            <a:off x="3984814" y="5512404"/>
            <a:ext cx="5591893" cy="798972"/>
          </a:xfrm>
          <a:prstGeom prst="roundRect">
            <a:avLst/>
          </a:prstGeom>
          <a:noFill/>
          <a:ln>
            <a:solidFill>
              <a:srgbClr val="54431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TextBox 23"/>
          <p:cNvSpPr txBox="1"/>
          <p:nvPr/>
        </p:nvSpPr>
        <p:spPr>
          <a:xfrm>
            <a:off x="10058448" y="6329002"/>
            <a:ext cx="2098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>
                <a:solidFill>
                  <a:srgbClr val="544314"/>
                </a:solidFill>
              </a:rPr>
              <a:t>As on </a:t>
            </a:r>
            <a:r>
              <a:rPr lang="en-IN" sz="1200" dirty="0" smtClean="0">
                <a:solidFill>
                  <a:srgbClr val="544314"/>
                </a:solidFill>
              </a:rPr>
              <a:t>1</a:t>
            </a:r>
            <a:r>
              <a:rPr lang="en-IN" sz="1200" baseline="30000" dirty="0" smtClean="0">
                <a:solidFill>
                  <a:srgbClr val="544314"/>
                </a:solidFill>
              </a:rPr>
              <a:t>st</a:t>
            </a:r>
            <a:r>
              <a:rPr lang="en-IN" sz="1200" dirty="0" smtClean="0">
                <a:solidFill>
                  <a:srgbClr val="544314"/>
                </a:solidFill>
              </a:rPr>
              <a:t> January 2019</a:t>
            </a:r>
            <a:endParaRPr lang="en-IN" sz="1200" b="1" dirty="0">
              <a:solidFill>
                <a:srgbClr val="544314"/>
              </a:solidFill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82896" y="138366"/>
            <a:ext cx="1399553" cy="338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681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6A5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46A5AE"/>
                </a:solidFill>
              </a:rPr>
              <a:t>v</a:t>
            </a:r>
            <a:endParaRPr lang="en-IN" dirty="0">
              <a:solidFill>
                <a:srgbClr val="46A5AE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09550" y="904875"/>
            <a:ext cx="11772900" cy="5724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ight Triangle 5"/>
          <p:cNvSpPr/>
          <p:nvPr/>
        </p:nvSpPr>
        <p:spPr>
          <a:xfrm rot="16200000">
            <a:off x="7530609" y="589189"/>
            <a:ext cx="323850" cy="32385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/>
          <p:cNvSpPr txBox="1"/>
          <p:nvPr/>
        </p:nvSpPr>
        <p:spPr>
          <a:xfrm>
            <a:off x="324931" y="169459"/>
            <a:ext cx="47657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DEVELOPMENT FOR ALL</a:t>
            </a:r>
            <a:endParaRPr lang="en-IN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24931" y="998696"/>
            <a:ext cx="7523668" cy="132343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US" sz="4000" b="1" dirty="0" smtClean="0">
                <a:solidFill>
                  <a:srgbClr val="46A5AE"/>
                </a:solidFill>
              </a:rPr>
              <a:t>Boost to </a:t>
            </a:r>
            <a:r>
              <a:rPr lang="en-US" sz="4000" b="1" dirty="0">
                <a:solidFill>
                  <a:srgbClr val="46A5AE"/>
                </a:solidFill>
              </a:rPr>
              <a:t>Financial Services with PM Jan </a:t>
            </a:r>
            <a:r>
              <a:rPr lang="en-US" sz="4000" b="1" dirty="0" err="1">
                <a:solidFill>
                  <a:srgbClr val="46A5AE"/>
                </a:solidFill>
              </a:rPr>
              <a:t>Dhan</a:t>
            </a:r>
            <a:r>
              <a:rPr lang="en-US" sz="4000" b="1" dirty="0">
                <a:solidFill>
                  <a:srgbClr val="46A5AE"/>
                </a:solidFill>
              </a:rPr>
              <a:t> </a:t>
            </a:r>
            <a:r>
              <a:rPr lang="en-US" sz="4000" b="1" dirty="0" err="1" smtClean="0">
                <a:solidFill>
                  <a:srgbClr val="46A5AE"/>
                </a:solidFill>
              </a:rPr>
              <a:t>Yojana</a:t>
            </a:r>
            <a:r>
              <a:rPr lang="en-US" sz="4000" b="1" dirty="0" smtClean="0">
                <a:solidFill>
                  <a:srgbClr val="46A5AE"/>
                </a:solidFill>
              </a:rPr>
              <a:t> </a:t>
            </a:r>
            <a:endParaRPr lang="en-US" sz="4000" b="1" dirty="0">
              <a:solidFill>
                <a:srgbClr val="46A5A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272584" y="6275987"/>
            <a:ext cx="16146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46A5AE"/>
                </a:solidFill>
              </a:rPr>
              <a:t>As on 1</a:t>
            </a:r>
            <a:r>
              <a:rPr lang="en-US" sz="1000" b="1" baseline="30000" dirty="0">
                <a:solidFill>
                  <a:srgbClr val="46A5AE"/>
                </a:solidFill>
              </a:rPr>
              <a:t>st</a:t>
            </a:r>
            <a:r>
              <a:rPr lang="en-US" sz="1000" b="1" dirty="0">
                <a:solidFill>
                  <a:srgbClr val="46A5AE"/>
                </a:solidFill>
              </a:rPr>
              <a:t> January 2019</a:t>
            </a:r>
            <a:endParaRPr lang="en-IN" sz="1000" b="1" dirty="0">
              <a:solidFill>
                <a:srgbClr val="46A5AE"/>
              </a:solidFill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3908" y="573892"/>
            <a:ext cx="4133848" cy="25827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124" y="3667585"/>
            <a:ext cx="10785651" cy="1607031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593124" y="5036800"/>
            <a:ext cx="20429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Overdraft limit 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raised from </a:t>
            </a:r>
          </a:p>
          <a:p>
            <a:pPr algn="ctr"/>
            <a:r>
              <a:rPr lang="en-US" b="1" dirty="0" smtClean="0">
                <a:solidFill>
                  <a:schemeClr val="bg1"/>
                </a:solidFill>
                <a:latin typeface="Rupee" panose="02000500000000000000" pitchFamily="2" charset="0"/>
              </a:rPr>
              <a:t>`</a:t>
            </a:r>
            <a:r>
              <a:rPr lang="en-US" b="1" dirty="0" smtClean="0">
                <a:solidFill>
                  <a:schemeClr val="bg1"/>
                </a:solidFill>
              </a:rPr>
              <a:t>5000 </a:t>
            </a:r>
            <a:r>
              <a:rPr lang="en-US" b="1" dirty="0">
                <a:solidFill>
                  <a:schemeClr val="bg1"/>
                </a:solidFill>
              </a:rPr>
              <a:t>to </a:t>
            </a:r>
            <a:r>
              <a:rPr lang="en-US" b="1" dirty="0" smtClean="0">
                <a:solidFill>
                  <a:schemeClr val="bg1"/>
                </a:solidFill>
                <a:latin typeface="Rupee" panose="02000500000000000000" pitchFamily="2" charset="0"/>
              </a:rPr>
              <a:t>`</a:t>
            </a:r>
            <a:r>
              <a:rPr lang="en-US" b="1" dirty="0" smtClean="0">
                <a:solidFill>
                  <a:schemeClr val="bg1"/>
                </a:solidFill>
              </a:rPr>
              <a:t>10,000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080587" y="5036800"/>
            <a:ext cx="20429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No conditions for </a:t>
            </a:r>
          </a:p>
          <a:p>
            <a:pPr algn="ctr"/>
            <a:r>
              <a:rPr lang="en-US" dirty="0" smtClean="0">
                <a:solidFill>
                  <a:schemeClr val="bg1"/>
                </a:solidFill>
              </a:rPr>
              <a:t>overdraft </a:t>
            </a:r>
          </a:p>
          <a:p>
            <a:pPr algn="ctr"/>
            <a:r>
              <a:rPr lang="en-US" b="1" dirty="0" smtClean="0">
                <a:solidFill>
                  <a:schemeClr val="bg1"/>
                </a:solidFill>
              </a:rPr>
              <a:t>up to </a:t>
            </a:r>
            <a:r>
              <a:rPr lang="en-US" b="1" dirty="0" smtClean="0">
                <a:solidFill>
                  <a:schemeClr val="bg1"/>
                </a:solidFill>
                <a:latin typeface="Rupee" panose="02000500000000000000" pitchFamily="2" charset="0"/>
              </a:rPr>
              <a:t>`</a:t>
            </a:r>
            <a:r>
              <a:rPr lang="en-US" b="1" dirty="0" smtClean="0">
                <a:solidFill>
                  <a:schemeClr val="bg1"/>
                </a:solidFill>
              </a:rPr>
              <a:t>2000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478161" y="5067699"/>
            <a:ext cx="32868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Age limit for availing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 overdraft facility increased  from </a:t>
            </a:r>
          </a:p>
          <a:p>
            <a:pPr algn="ctr"/>
            <a:r>
              <a:rPr lang="en-US" b="1" dirty="0">
                <a:solidFill>
                  <a:schemeClr val="bg1"/>
                </a:solidFill>
              </a:rPr>
              <a:t>18-60 to 18-65 </a:t>
            </a:r>
            <a:r>
              <a:rPr lang="en-US" b="1" dirty="0" smtClean="0">
                <a:solidFill>
                  <a:schemeClr val="bg1"/>
                </a:solidFill>
              </a:rPr>
              <a:t>years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9032204" y="4977316"/>
            <a:ext cx="25326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Accidental insurance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cover for new </a:t>
            </a:r>
            <a:r>
              <a:rPr lang="en-US" dirty="0" err="1">
                <a:solidFill>
                  <a:schemeClr val="bg1"/>
                </a:solidFill>
              </a:rPr>
              <a:t>RuPay</a:t>
            </a:r>
            <a:r>
              <a:rPr lang="en-US" dirty="0">
                <a:solidFill>
                  <a:schemeClr val="bg1"/>
                </a:solidFill>
              </a:rPr>
              <a:t> card 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holders raised from </a:t>
            </a:r>
          </a:p>
          <a:p>
            <a:pPr algn="ctr"/>
            <a:r>
              <a:rPr lang="en-US" b="1" dirty="0" smtClean="0">
                <a:solidFill>
                  <a:schemeClr val="bg1"/>
                </a:solidFill>
                <a:latin typeface="Rupee" panose="02000500000000000000" pitchFamily="2" charset="0"/>
              </a:rPr>
              <a:t>`</a:t>
            </a:r>
            <a:r>
              <a:rPr lang="en-US" b="1" dirty="0" smtClean="0">
                <a:solidFill>
                  <a:schemeClr val="bg1"/>
                </a:solidFill>
              </a:rPr>
              <a:t>1 </a:t>
            </a:r>
            <a:r>
              <a:rPr lang="en-US" b="1" dirty="0">
                <a:solidFill>
                  <a:schemeClr val="bg1"/>
                </a:solidFill>
              </a:rPr>
              <a:t>lakh to </a:t>
            </a:r>
            <a:r>
              <a:rPr lang="en-US" b="1" dirty="0" smtClean="0">
                <a:solidFill>
                  <a:schemeClr val="bg1"/>
                </a:solidFill>
                <a:latin typeface="Rupee" panose="02000500000000000000" pitchFamily="2" charset="0"/>
              </a:rPr>
              <a:t>`</a:t>
            </a:r>
            <a:r>
              <a:rPr lang="en-US" b="1" dirty="0" smtClean="0">
                <a:solidFill>
                  <a:schemeClr val="bg1"/>
                </a:solidFill>
              </a:rPr>
              <a:t>2 lakh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22221" y="3700537"/>
            <a:ext cx="11147558" cy="2510060"/>
          </a:xfrm>
          <a:prstGeom prst="rect">
            <a:avLst/>
          </a:prstGeom>
          <a:solidFill>
            <a:srgbClr val="46A5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1875" y="3496826"/>
            <a:ext cx="4964865" cy="14524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217" y="2308476"/>
            <a:ext cx="1588237" cy="1588237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745524" y="5057728"/>
            <a:ext cx="20429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Overdraft limit 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raised from </a:t>
            </a:r>
          </a:p>
          <a:p>
            <a:pPr algn="ctr"/>
            <a:r>
              <a:rPr lang="en-US" b="1" dirty="0" smtClean="0">
                <a:solidFill>
                  <a:schemeClr val="bg1"/>
                </a:solidFill>
              </a:rPr>
              <a:t>₹5000 </a:t>
            </a:r>
            <a:r>
              <a:rPr lang="en-US" b="1" dirty="0">
                <a:solidFill>
                  <a:schemeClr val="bg1"/>
                </a:solidFill>
              </a:rPr>
              <a:t>to </a:t>
            </a:r>
            <a:r>
              <a:rPr lang="en-US" b="1" dirty="0">
                <a:solidFill>
                  <a:schemeClr val="bg1"/>
                </a:solidFill>
                <a:latin typeface="Rupee" panose="02000500000000000000" pitchFamily="2" charset="0"/>
              </a:rPr>
              <a:t>₹</a:t>
            </a:r>
            <a:r>
              <a:rPr lang="en-US" b="1" dirty="0" smtClean="0">
                <a:solidFill>
                  <a:schemeClr val="bg1"/>
                </a:solidFill>
              </a:rPr>
              <a:t>10,000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232987" y="5057728"/>
            <a:ext cx="20429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No conditions for </a:t>
            </a:r>
          </a:p>
          <a:p>
            <a:pPr algn="ctr"/>
            <a:r>
              <a:rPr lang="en-US" dirty="0" smtClean="0">
                <a:solidFill>
                  <a:schemeClr val="bg1"/>
                </a:solidFill>
              </a:rPr>
              <a:t>overdraft </a:t>
            </a:r>
          </a:p>
          <a:p>
            <a:pPr algn="ctr"/>
            <a:r>
              <a:rPr lang="en-US" b="1" dirty="0" smtClean="0">
                <a:solidFill>
                  <a:schemeClr val="bg1"/>
                </a:solidFill>
              </a:rPr>
              <a:t>up to </a:t>
            </a:r>
            <a:r>
              <a:rPr lang="en-US" b="1" dirty="0">
                <a:solidFill>
                  <a:schemeClr val="bg1"/>
                </a:solidFill>
                <a:latin typeface="Rupee" panose="02000500000000000000" pitchFamily="2" charset="0"/>
              </a:rPr>
              <a:t>₹</a:t>
            </a:r>
            <a:r>
              <a:rPr lang="en-US" b="1" dirty="0" smtClean="0">
                <a:solidFill>
                  <a:schemeClr val="bg1"/>
                </a:solidFill>
              </a:rPr>
              <a:t>2000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630561" y="5088627"/>
            <a:ext cx="32868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Age limit for availing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 overdraft facility increased  from </a:t>
            </a:r>
          </a:p>
          <a:p>
            <a:pPr algn="ctr"/>
            <a:r>
              <a:rPr lang="en-US" b="1" dirty="0">
                <a:solidFill>
                  <a:schemeClr val="bg1"/>
                </a:solidFill>
              </a:rPr>
              <a:t>18-60 to 18-65 </a:t>
            </a:r>
            <a:r>
              <a:rPr lang="en-US" b="1" dirty="0" smtClean="0">
                <a:solidFill>
                  <a:schemeClr val="bg1"/>
                </a:solidFill>
              </a:rPr>
              <a:t>years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9184604" y="4983861"/>
            <a:ext cx="25326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Accidental insurance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cover for new </a:t>
            </a:r>
            <a:r>
              <a:rPr lang="en-US" dirty="0" err="1">
                <a:solidFill>
                  <a:schemeClr val="bg1"/>
                </a:solidFill>
              </a:rPr>
              <a:t>RuPay</a:t>
            </a:r>
            <a:r>
              <a:rPr lang="en-US" dirty="0">
                <a:solidFill>
                  <a:schemeClr val="bg1"/>
                </a:solidFill>
              </a:rPr>
              <a:t> card 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holders raised from </a:t>
            </a:r>
          </a:p>
          <a:p>
            <a:pPr algn="ctr"/>
            <a:r>
              <a:rPr lang="en-US" b="1" dirty="0">
                <a:solidFill>
                  <a:schemeClr val="bg1"/>
                </a:solidFill>
                <a:latin typeface="Rupee" panose="02000500000000000000" pitchFamily="2" charset="0"/>
              </a:rPr>
              <a:t>₹</a:t>
            </a:r>
            <a:r>
              <a:rPr lang="en-US" b="1" dirty="0" smtClean="0">
                <a:solidFill>
                  <a:schemeClr val="bg1"/>
                </a:solidFill>
              </a:rPr>
              <a:t>1 </a:t>
            </a:r>
            <a:r>
              <a:rPr lang="en-US" b="1" dirty="0">
                <a:solidFill>
                  <a:schemeClr val="bg1"/>
                </a:solidFill>
              </a:rPr>
              <a:t>lakh to </a:t>
            </a:r>
            <a:r>
              <a:rPr lang="en-US" b="1" dirty="0">
                <a:solidFill>
                  <a:schemeClr val="bg1"/>
                </a:solidFill>
                <a:latin typeface="Rupee" panose="02000500000000000000" pitchFamily="2" charset="0"/>
              </a:rPr>
              <a:t>₹</a:t>
            </a:r>
            <a:r>
              <a:rPr lang="en-US" b="1" dirty="0" smtClean="0">
                <a:solidFill>
                  <a:schemeClr val="bg1"/>
                </a:solidFill>
              </a:rPr>
              <a:t>2 lakh</a:t>
            </a:r>
            <a:endParaRPr lang="en-US" b="1" dirty="0">
              <a:solidFill>
                <a:schemeClr val="bg1"/>
              </a:solidFill>
            </a:endParaRPr>
          </a:p>
        </p:txBody>
      </p:sp>
      <p:cxnSp>
        <p:nvCxnSpPr>
          <p:cNvPr id="30" name="Straight Connector 29"/>
          <p:cNvCxnSpPr/>
          <p:nvPr/>
        </p:nvCxnSpPr>
        <p:spPr>
          <a:xfrm>
            <a:off x="2907957" y="3896497"/>
            <a:ext cx="0" cy="1378119"/>
          </a:xfrm>
          <a:prstGeom prst="line">
            <a:avLst/>
          </a:prstGeom>
          <a:ln w="95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5305168" y="3896497"/>
            <a:ext cx="0" cy="1378119"/>
          </a:xfrm>
          <a:prstGeom prst="line">
            <a:avLst/>
          </a:prstGeom>
          <a:ln w="95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8929816" y="3896497"/>
            <a:ext cx="0" cy="1378119"/>
          </a:xfrm>
          <a:prstGeom prst="line">
            <a:avLst/>
          </a:prstGeom>
          <a:ln w="95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003" y="3921071"/>
            <a:ext cx="1034632" cy="1098795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4943" y="3876443"/>
            <a:ext cx="1092668" cy="1070519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9943" y="3861485"/>
            <a:ext cx="1447800" cy="1034143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1958" y="3873670"/>
            <a:ext cx="1201895" cy="1043750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582896" y="138366"/>
            <a:ext cx="1399553" cy="338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058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F69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/>
          <p:cNvSpPr/>
          <p:nvPr/>
        </p:nvSpPr>
        <p:spPr>
          <a:xfrm>
            <a:off x="201386" y="904875"/>
            <a:ext cx="11772900" cy="5724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ight Triangle 5"/>
          <p:cNvSpPr/>
          <p:nvPr/>
        </p:nvSpPr>
        <p:spPr>
          <a:xfrm rot="16200000">
            <a:off x="7522371" y="589189"/>
            <a:ext cx="323850" cy="32385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/>
          <p:cNvSpPr txBox="1"/>
          <p:nvPr/>
        </p:nvSpPr>
        <p:spPr>
          <a:xfrm>
            <a:off x="324931" y="169459"/>
            <a:ext cx="54481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ELIMINATING CORRUPTION</a:t>
            </a:r>
            <a:endParaRPr lang="en-IN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24931" y="998696"/>
            <a:ext cx="7115175" cy="132343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IN" sz="4000" b="1" dirty="0">
                <a:solidFill>
                  <a:srgbClr val="7F6950"/>
                </a:solidFill>
              </a:rPr>
              <a:t>Enabling Legislations &amp; </a:t>
            </a:r>
          </a:p>
          <a:p>
            <a:r>
              <a:rPr lang="en-IN" sz="4000" b="1" dirty="0">
                <a:solidFill>
                  <a:srgbClr val="7F6950"/>
                </a:solidFill>
              </a:rPr>
              <a:t>Amendments to </a:t>
            </a:r>
            <a:r>
              <a:rPr lang="en-IN" sz="4000" b="1" dirty="0" smtClean="0">
                <a:solidFill>
                  <a:srgbClr val="7F6950"/>
                </a:solidFill>
              </a:rPr>
              <a:t>Curb </a:t>
            </a:r>
            <a:r>
              <a:rPr lang="en-IN" sz="4000" b="1" dirty="0">
                <a:solidFill>
                  <a:srgbClr val="7F6950"/>
                </a:solidFill>
              </a:rPr>
              <a:t>Corruption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0058448" y="6329002"/>
            <a:ext cx="2098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>
                <a:solidFill>
                  <a:srgbClr val="544314"/>
                </a:solidFill>
              </a:rPr>
              <a:t>As on 1</a:t>
            </a:r>
            <a:r>
              <a:rPr lang="en-IN" sz="1200" baseline="30000" dirty="0">
                <a:solidFill>
                  <a:srgbClr val="544314"/>
                </a:solidFill>
              </a:rPr>
              <a:t>st</a:t>
            </a:r>
            <a:r>
              <a:rPr lang="en-IN" sz="1200" dirty="0">
                <a:solidFill>
                  <a:srgbClr val="544314"/>
                </a:solidFill>
              </a:rPr>
              <a:t> January 2019</a:t>
            </a:r>
            <a:endParaRPr lang="en-IN" sz="1200" b="1" dirty="0">
              <a:solidFill>
                <a:srgbClr val="544314"/>
              </a:solidFill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6221" y="589189"/>
            <a:ext cx="4130980" cy="258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2344" y="3322865"/>
            <a:ext cx="3976698" cy="15593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6887" y="3322864"/>
            <a:ext cx="3619530" cy="15593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39" y="3322865"/>
            <a:ext cx="3624940" cy="15593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9049" y="4957106"/>
            <a:ext cx="3754348" cy="15593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019" y="3690101"/>
            <a:ext cx="857249" cy="9152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0874" y="3715735"/>
            <a:ext cx="851804" cy="8606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8501" y="3635372"/>
            <a:ext cx="815067" cy="8604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018" y="5384926"/>
            <a:ext cx="913868" cy="8216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1" name="TextBox 30"/>
          <p:cNvSpPr txBox="1"/>
          <p:nvPr/>
        </p:nvSpPr>
        <p:spPr>
          <a:xfrm>
            <a:off x="1477836" y="3497042"/>
            <a:ext cx="24002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Double Taxation Avoidance Agreement </a:t>
            </a:r>
            <a:r>
              <a:rPr lang="en-IN" dirty="0"/>
              <a:t>with Mauritius, Cyprus, Singapore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266410" y="3633013"/>
            <a:ext cx="25350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Agreement on real time information </a:t>
            </a:r>
            <a:r>
              <a:rPr lang="en-IN" b="1" dirty="0" smtClean="0"/>
              <a:t>sharing</a:t>
            </a:r>
          </a:p>
          <a:p>
            <a:r>
              <a:rPr lang="en-IN" dirty="0" smtClean="0"/>
              <a:t>with </a:t>
            </a:r>
            <a:r>
              <a:rPr lang="en-IN" dirty="0"/>
              <a:t>Switzerland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9108724" y="3502389"/>
            <a:ext cx="27948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Black Money (Undisclosed Foreign Income and Assets) </a:t>
            </a:r>
            <a:r>
              <a:rPr lang="en-IN" dirty="0"/>
              <a:t>and Imposition of Tax Act 2015 enacted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046812" y="4989678"/>
            <a:ext cx="240020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PMLA amended to allow confiscation of property equivalent in value </a:t>
            </a:r>
            <a:r>
              <a:rPr lang="en-IN" dirty="0"/>
              <a:t>of black money stashed abroad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82896" y="138366"/>
            <a:ext cx="1399553" cy="338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038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F69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/>
          <p:cNvSpPr/>
          <p:nvPr/>
        </p:nvSpPr>
        <p:spPr>
          <a:xfrm>
            <a:off x="201386" y="904875"/>
            <a:ext cx="11772900" cy="5724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ight Triangle 5"/>
          <p:cNvSpPr/>
          <p:nvPr/>
        </p:nvSpPr>
        <p:spPr>
          <a:xfrm rot="16200000">
            <a:off x="7522371" y="589189"/>
            <a:ext cx="323850" cy="32385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/>
          <p:cNvSpPr txBox="1"/>
          <p:nvPr/>
        </p:nvSpPr>
        <p:spPr>
          <a:xfrm>
            <a:off x="324931" y="169459"/>
            <a:ext cx="54481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ELIMINATING CORRUPTION</a:t>
            </a:r>
            <a:endParaRPr lang="en-IN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24931" y="998696"/>
            <a:ext cx="7115175" cy="132343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IN" sz="4000" b="1" dirty="0">
                <a:solidFill>
                  <a:srgbClr val="7F6950"/>
                </a:solidFill>
              </a:rPr>
              <a:t>Enabling Legislations &amp; </a:t>
            </a:r>
          </a:p>
          <a:p>
            <a:r>
              <a:rPr lang="en-IN" sz="4000" b="1" dirty="0">
                <a:solidFill>
                  <a:srgbClr val="7F6950"/>
                </a:solidFill>
              </a:rPr>
              <a:t>Amendments to </a:t>
            </a:r>
            <a:r>
              <a:rPr lang="en-IN" sz="4000" b="1" dirty="0" smtClean="0">
                <a:solidFill>
                  <a:srgbClr val="7F6950"/>
                </a:solidFill>
              </a:rPr>
              <a:t>Curb </a:t>
            </a:r>
            <a:r>
              <a:rPr lang="en-IN" sz="4000" b="1" dirty="0">
                <a:solidFill>
                  <a:srgbClr val="7F6950"/>
                </a:solidFill>
              </a:rPr>
              <a:t>Corruption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0058448" y="6329002"/>
            <a:ext cx="2098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>
                <a:solidFill>
                  <a:srgbClr val="544314"/>
                </a:solidFill>
              </a:rPr>
              <a:t>As on 1</a:t>
            </a:r>
            <a:r>
              <a:rPr lang="en-IN" sz="1200" baseline="30000" dirty="0">
                <a:solidFill>
                  <a:srgbClr val="544314"/>
                </a:solidFill>
              </a:rPr>
              <a:t>st</a:t>
            </a:r>
            <a:r>
              <a:rPr lang="en-IN" sz="1200" dirty="0">
                <a:solidFill>
                  <a:srgbClr val="544314"/>
                </a:solidFill>
              </a:rPr>
              <a:t> January 2019</a:t>
            </a:r>
            <a:endParaRPr lang="en-IN" sz="1200" b="1" dirty="0">
              <a:solidFill>
                <a:srgbClr val="544314"/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091" y="2973988"/>
            <a:ext cx="2987964" cy="33550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873" y="3064069"/>
            <a:ext cx="2877856" cy="32985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2572" y="3413242"/>
            <a:ext cx="2616233" cy="29681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4" name="TextBox 33"/>
          <p:cNvSpPr txBox="1"/>
          <p:nvPr/>
        </p:nvSpPr>
        <p:spPr>
          <a:xfrm>
            <a:off x="1036072" y="4024043"/>
            <a:ext cx="2400203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b="1" dirty="0" err="1">
                <a:solidFill>
                  <a:schemeClr val="bg1"/>
                </a:solidFill>
              </a:rPr>
              <a:t>Benami</a:t>
            </a:r>
            <a:r>
              <a:rPr lang="en-IN" sz="2000" b="1" dirty="0">
                <a:solidFill>
                  <a:schemeClr val="bg1"/>
                </a:solidFill>
              </a:rPr>
              <a:t> </a:t>
            </a:r>
            <a:endParaRPr lang="en-IN" sz="2000" b="1" dirty="0" smtClean="0">
              <a:solidFill>
                <a:schemeClr val="bg1"/>
              </a:solidFill>
            </a:endParaRPr>
          </a:p>
          <a:p>
            <a:pPr algn="ctr"/>
            <a:r>
              <a:rPr lang="en-IN" sz="2000" b="1" dirty="0" smtClean="0">
                <a:solidFill>
                  <a:schemeClr val="bg1"/>
                </a:solidFill>
              </a:rPr>
              <a:t>Property Act </a:t>
            </a:r>
          </a:p>
          <a:p>
            <a:pPr algn="ctr"/>
            <a:r>
              <a:rPr lang="en-IN" sz="1600" b="1" dirty="0" smtClean="0">
                <a:solidFill>
                  <a:schemeClr val="bg1"/>
                </a:solidFill>
              </a:rPr>
              <a:t>blocking </a:t>
            </a:r>
            <a:r>
              <a:rPr lang="en-IN" sz="1600" b="1" dirty="0">
                <a:solidFill>
                  <a:schemeClr val="bg1"/>
                </a:solidFill>
              </a:rPr>
              <a:t>a major avenue for generation and holding of black money in various </a:t>
            </a:r>
            <a:r>
              <a:rPr lang="en-IN" sz="1600" b="1" dirty="0" smtClean="0">
                <a:solidFill>
                  <a:schemeClr val="bg1"/>
                </a:solidFill>
              </a:rPr>
              <a:t>forms</a:t>
            </a:r>
            <a:endParaRPr lang="en-IN" sz="1600" dirty="0">
              <a:solidFill>
                <a:schemeClr val="bg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497027" y="4165012"/>
            <a:ext cx="2400203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b="1" dirty="0">
                <a:solidFill>
                  <a:srgbClr val="544314"/>
                </a:solidFill>
              </a:rPr>
              <a:t>Fugitive Economic Offenders </a:t>
            </a:r>
            <a:r>
              <a:rPr lang="en-IN" sz="2000" b="1" dirty="0" smtClean="0">
                <a:solidFill>
                  <a:srgbClr val="544314"/>
                </a:solidFill>
              </a:rPr>
              <a:t>Bill</a:t>
            </a:r>
          </a:p>
          <a:p>
            <a:pPr algn="ctr"/>
            <a:r>
              <a:rPr lang="en-IN" sz="1600" b="1" dirty="0">
                <a:solidFill>
                  <a:srgbClr val="544314"/>
                </a:solidFill>
              </a:rPr>
              <a:t>introduced to empower law enforcement agencies to confiscate </a:t>
            </a:r>
            <a:r>
              <a:rPr lang="en-IN" sz="1600" b="1" dirty="0" smtClean="0">
                <a:solidFill>
                  <a:srgbClr val="544314"/>
                </a:solidFill>
              </a:rPr>
              <a:t>assets </a:t>
            </a:r>
            <a:r>
              <a:rPr lang="en-IN" sz="1600" b="1" dirty="0">
                <a:solidFill>
                  <a:srgbClr val="544314"/>
                </a:solidFill>
              </a:rPr>
              <a:t>of economic </a:t>
            </a:r>
            <a:r>
              <a:rPr lang="en-IN" sz="1600" b="1" dirty="0" smtClean="0">
                <a:solidFill>
                  <a:srgbClr val="544314"/>
                </a:solidFill>
              </a:rPr>
              <a:t>absconders</a:t>
            </a:r>
            <a:endParaRPr lang="en-IN" sz="1600" dirty="0">
              <a:solidFill>
                <a:srgbClr val="544314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770586" y="4535127"/>
            <a:ext cx="240020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>
                <a:solidFill>
                  <a:srgbClr val="544314"/>
                </a:solidFill>
              </a:rPr>
              <a:t>This would also help </a:t>
            </a:r>
            <a:r>
              <a:rPr lang="en-IN" sz="1600" b="1" dirty="0" smtClean="0">
                <a:solidFill>
                  <a:srgbClr val="544314"/>
                </a:solidFill>
              </a:rPr>
              <a:t>banks </a:t>
            </a:r>
            <a:r>
              <a:rPr lang="en-IN" sz="1600" b="1" dirty="0">
                <a:solidFill>
                  <a:srgbClr val="544314"/>
                </a:solidFill>
              </a:rPr>
              <a:t>and other financial institutions to achieve higher recovery from fugitive economic </a:t>
            </a:r>
            <a:r>
              <a:rPr lang="en-IN" sz="1600" b="1" dirty="0" smtClean="0">
                <a:solidFill>
                  <a:srgbClr val="544314"/>
                </a:solidFill>
              </a:rPr>
              <a:t>offenders</a:t>
            </a:r>
            <a:endParaRPr lang="en-IN" sz="1600" dirty="0">
              <a:solidFill>
                <a:srgbClr val="544314"/>
              </a:solidFill>
            </a:endParaRPr>
          </a:p>
        </p:txBody>
      </p:sp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3306" y="589189"/>
            <a:ext cx="4130980" cy="258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82896" y="138366"/>
            <a:ext cx="1399553" cy="338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9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F69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/>
          <p:cNvSpPr/>
          <p:nvPr/>
        </p:nvSpPr>
        <p:spPr>
          <a:xfrm>
            <a:off x="201386" y="904875"/>
            <a:ext cx="11772900" cy="5724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ight Triangle 5"/>
          <p:cNvSpPr/>
          <p:nvPr/>
        </p:nvSpPr>
        <p:spPr>
          <a:xfrm rot="16200000">
            <a:off x="7522371" y="589189"/>
            <a:ext cx="323850" cy="32385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/>
          <p:cNvSpPr txBox="1"/>
          <p:nvPr/>
        </p:nvSpPr>
        <p:spPr>
          <a:xfrm>
            <a:off x="324931" y="169459"/>
            <a:ext cx="54481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ELIMINATING CORRUPTION</a:t>
            </a:r>
            <a:endParaRPr lang="en-IN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24931" y="998696"/>
            <a:ext cx="7115175" cy="132343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IN" sz="4000" b="1" dirty="0">
                <a:solidFill>
                  <a:srgbClr val="7F6950"/>
                </a:solidFill>
              </a:rPr>
              <a:t>Enabling Legislations &amp; </a:t>
            </a:r>
          </a:p>
          <a:p>
            <a:r>
              <a:rPr lang="en-IN" sz="4000" b="1" dirty="0">
                <a:solidFill>
                  <a:srgbClr val="7F6950"/>
                </a:solidFill>
              </a:rPr>
              <a:t>Amendments to </a:t>
            </a:r>
            <a:r>
              <a:rPr lang="en-IN" sz="4000" b="1" dirty="0" smtClean="0">
                <a:solidFill>
                  <a:srgbClr val="7F6950"/>
                </a:solidFill>
              </a:rPr>
              <a:t>Curb </a:t>
            </a:r>
            <a:r>
              <a:rPr lang="en-IN" sz="4000" b="1" dirty="0">
                <a:solidFill>
                  <a:srgbClr val="7F6950"/>
                </a:solidFill>
              </a:rPr>
              <a:t>Corruption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0058448" y="6329002"/>
            <a:ext cx="2098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>
                <a:solidFill>
                  <a:srgbClr val="544314"/>
                </a:solidFill>
              </a:rPr>
              <a:t>As on 1</a:t>
            </a:r>
            <a:r>
              <a:rPr lang="en-IN" sz="1200" baseline="30000" dirty="0">
                <a:solidFill>
                  <a:srgbClr val="544314"/>
                </a:solidFill>
              </a:rPr>
              <a:t>st</a:t>
            </a:r>
            <a:r>
              <a:rPr lang="en-IN" sz="1200" dirty="0">
                <a:solidFill>
                  <a:srgbClr val="544314"/>
                </a:solidFill>
              </a:rPr>
              <a:t> January 2019</a:t>
            </a:r>
            <a:endParaRPr lang="en-IN" sz="1200" b="1" dirty="0">
              <a:solidFill>
                <a:srgbClr val="544314"/>
              </a:solidFill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6221" y="589189"/>
            <a:ext cx="4130980" cy="258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957" y="2543895"/>
            <a:ext cx="3225480" cy="27061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3546" y="2552059"/>
            <a:ext cx="3716452" cy="16828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0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9054" y="4382001"/>
            <a:ext cx="3716453" cy="19453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1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5437" y="3412551"/>
            <a:ext cx="3111034" cy="2882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9" name="TextBox 28"/>
          <p:cNvSpPr txBox="1"/>
          <p:nvPr/>
        </p:nvSpPr>
        <p:spPr>
          <a:xfrm>
            <a:off x="580009" y="3295083"/>
            <a:ext cx="3044936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chemeClr val="bg1"/>
                </a:solidFill>
              </a:rPr>
              <a:t>Over </a:t>
            </a:r>
            <a:r>
              <a:rPr lang="en-IN" sz="2400" b="1" dirty="0">
                <a:solidFill>
                  <a:schemeClr val="bg1"/>
                </a:solidFill>
                <a:latin typeface="Rupee Foradian" pitchFamily="34" charset="0"/>
              </a:rPr>
              <a:t>₹</a:t>
            </a:r>
            <a:r>
              <a:rPr lang="en-IN" sz="2400" b="1" dirty="0" smtClean="0">
                <a:solidFill>
                  <a:schemeClr val="bg1"/>
                </a:solidFill>
              </a:rPr>
              <a:t>5,67,918 </a:t>
            </a:r>
            <a:r>
              <a:rPr lang="en-IN" sz="2400" b="1" dirty="0">
                <a:solidFill>
                  <a:schemeClr val="bg1"/>
                </a:solidFill>
              </a:rPr>
              <a:t>crore directly transferred </a:t>
            </a:r>
          </a:p>
          <a:p>
            <a:r>
              <a:rPr lang="en-IN" dirty="0">
                <a:solidFill>
                  <a:schemeClr val="bg1"/>
                </a:solidFill>
              </a:rPr>
              <a:t>into the bank account </a:t>
            </a:r>
          </a:p>
          <a:p>
            <a:r>
              <a:rPr lang="en-IN" dirty="0">
                <a:solidFill>
                  <a:schemeClr val="bg1"/>
                </a:solidFill>
              </a:rPr>
              <a:t>of beneficiaries for </a:t>
            </a:r>
          </a:p>
          <a:p>
            <a:r>
              <a:rPr lang="en-IN" dirty="0">
                <a:solidFill>
                  <a:schemeClr val="bg1"/>
                </a:solidFill>
              </a:rPr>
              <a:t>434 schemes 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189304" y="3307816"/>
            <a:ext cx="30449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 err="1">
                <a:solidFill>
                  <a:schemeClr val="bg1"/>
                </a:solidFill>
              </a:rPr>
              <a:t>Aadhaar</a:t>
            </a:r>
            <a:r>
              <a:rPr lang="en-IN" sz="2000" b="1" dirty="0">
                <a:solidFill>
                  <a:schemeClr val="bg1"/>
                </a:solidFill>
              </a:rPr>
              <a:t> given legislative framework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164812" y="5177440"/>
            <a:ext cx="30449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schemeClr val="bg1"/>
                </a:solidFill>
              </a:rPr>
              <a:t>More than 1 </a:t>
            </a:r>
            <a:r>
              <a:rPr lang="en-IN" sz="2000" b="1" dirty="0" err="1">
                <a:solidFill>
                  <a:schemeClr val="bg1"/>
                </a:solidFill>
              </a:rPr>
              <a:t>crore</a:t>
            </a:r>
            <a:r>
              <a:rPr lang="en-IN" sz="2000" b="1" dirty="0">
                <a:solidFill>
                  <a:schemeClr val="bg1"/>
                </a:solidFill>
              </a:rPr>
              <a:t> Income Tax Payees </a:t>
            </a:r>
            <a:r>
              <a:rPr lang="en-IN" sz="2000" dirty="0">
                <a:solidFill>
                  <a:schemeClr val="bg1"/>
                </a:solidFill>
              </a:rPr>
              <a:t>linked their </a:t>
            </a:r>
            <a:r>
              <a:rPr lang="en-IN" sz="2000" dirty="0" err="1">
                <a:solidFill>
                  <a:schemeClr val="bg1"/>
                </a:solidFill>
              </a:rPr>
              <a:t>Aadhaar</a:t>
            </a:r>
            <a:r>
              <a:rPr lang="en-IN" sz="2000" dirty="0">
                <a:solidFill>
                  <a:schemeClr val="bg1"/>
                </a:solidFill>
              </a:rPr>
              <a:t> with PAN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002026" y="4157953"/>
            <a:ext cx="2782995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schemeClr val="bg1"/>
                </a:solidFill>
              </a:rPr>
              <a:t>GEM online platform </a:t>
            </a:r>
          </a:p>
          <a:p>
            <a:r>
              <a:rPr lang="en-IN" sz="2000" b="1" dirty="0">
                <a:solidFill>
                  <a:schemeClr val="bg1"/>
                </a:solidFill>
              </a:rPr>
              <a:t>for transparent public procurement crosses</a:t>
            </a:r>
            <a:r>
              <a:rPr lang="en-IN" sz="2200" b="1" dirty="0">
                <a:solidFill>
                  <a:schemeClr val="bg1"/>
                </a:solidFill>
              </a:rPr>
              <a:t> </a:t>
            </a:r>
          </a:p>
          <a:p>
            <a:r>
              <a:rPr lang="en-IN" sz="2000" b="1" dirty="0" smtClean="0">
                <a:solidFill>
                  <a:schemeClr val="bg1"/>
                </a:solidFill>
              </a:rPr>
              <a:t>11.2 </a:t>
            </a:r>
            <a:r>
              <a:rPr lang="en-IN" sz="2000" b="1" dirty="0">
                <a:solidFill>
                  <a:schemeClr val="bg1"/>
                </a:solidFill>
              </a:rPr>
              <a:t>lakh transactions worth </a:t>
            </a:r>
            <a:r>
              <a:rPr lang="en-IN" sz="2000" b="1" dirty="0" smtClean="0">
                <a:solidFill>
                  <a:schemeClr val="bg1"/>
                </a:solidFill>
                <a:latin typeface="Rupee Foradian" pitchFamily="34" charset="0"/>
              </a:rPr>
              <a:t>₹</a:t>
            </a:r>
            <a:r>
              <a:rPr lang="en-IN" sz="2000" b="1" dirty="0" smtClean="0">
                <a:solidFill>
                  <a:schemeClr val="bg1"/>
                </a:solidFill>
              </a:rPr>
              <a:t>14,447 </a:t>
            </a:r>
            <a:r>
              <a:rPr lang="en-IN" sz="2000" b="1" dirty="0">
                <a:solidFill>
                  <a:schemeClr val="bg1"/>
                </a:solidFill>
              </a:rPr>
              <a:t>Cr with overall savings of 25%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82896" y="138366"/>
            <a:ext cx="1399553" cy="338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712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F69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/>
          <p:cNvSpPr/>
          <p:nvPr/>
        </p:nvSpPr>
        <p:spPr>
          <a:xfrm>
            <a:off x="201386" y="904875"/>
            <a:ext cx="11772900" cy="5724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ight Triangle 5"/>
          <p:cNvSpPr/>
          <p:nvPr/>
        </p:nvSpPr>
        <p:spPr>
          <a:xfrm rot="16200000">
            <a:off x="7522371" y="589189"/>
            <a:ext cx="323850" cy="32385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/>
          <p:cNvSpPr txBox="1"/>
          <p:nvPr/>
        </p:nvSpPr>
        <p:spPr>
          <a:xfrm>
            <a:off x="324931" y="169459"/>
            <a:ext cx="54481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ELIMINATING CORRUPTION</a:t>
            </a:r>
            <a:endParaRPr lang="en-IN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24931" y="998696"/>
            <a:ext cx="7115175" cy="707886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IN" sz="4000" b="1" dirty="0">
                <a:solidFill>
                  <a:srgbClr val="7F6950"/>
                </a:solidFill>
              </a:rPr>
              <a:t>Cronyism Out, Cleanliness In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0058448" y="6329002"/>
            <a:ext cx="2098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>
                <a:solidFill>
                  <a:srgbClr val="544314"/>
                </a:solidFill>
              </a:rPr>
              <a:t>As on 1</a:t>
            </a:r>
            <a:r>
              <a:rPr lang="en-IN" sz="1200" baseline="30000" dirty="0">
                <a:solidFill>
                  <a:srgbClr val="544314"/>
                </a:solidFill>
              </a:rPr>
              <a:t>st</a:t>
            </a:r>
            <a:r>
              <a:rPr lang="en-IN" sz="1200" dirty="0">
                <a:solidFill>
                  <a:srgbClr val="544314"/>
                </a:solidFill>
              </a:rPr>
              <a:t> January 2019</a:t>
            </a:r>
            <a:endParaRPr lang="en-IN" sz="1200" b="1" dirty="0">
              <a:solidFill>
                <a:srgbClr val="544314"/>
              </a:solidFill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338" y="2204357"/>
            <a:ext cx="2584792" cy="25927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3638" y="3758973"/>
            <a:ext cx="2641600" cy="264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3402" y="2661216"/>
            <a:ext cx="2211842" cy="22118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8981" y="3429000"/>
            <a:ext cx="2787876" cy="27802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156938" y="3038227"/>
            <a:ext cx="3044936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b="1" dirty="0">
                <a:solidFill>
                  <a:schemeClr val="bg1"/>
                </a:solidFill>
              </a:rPr>
              <a:t>Clean auctions </a:t>
            </a:r>
            <a:r>
              <a:rPr lang="en-IN" sz="2000" b="1" dirty="0" smtClean="0">
                <a:solidFill>
                  <a:schemeClr val="bg1"/>
                </a:solidFill>
              </a:rPr>
              <a:t>of</a:t>
            </a:r>
          </a:p>
          <a:p>
            <a:pPr algn="ctr"/>
            <a:r>
              <a:rPr lang="en-IN" sz="2000" b="1" dirty="0" smtClean="0">
                <a:solidFill>
                  <a:schemeClr val="bg1"/>
                </a:solidFill>
              </a:rPr>
              <a:t>coal blocks</a:t>
            </a:r>
          </a:p>
          <a:p>
            <a:pPr algn="ctr"/>
            <a:r>
              <a:rPr lang="en-IN" dirty="0" smtClean="0">
                <a:solidFill>
                  <a:schemeClr val="bg1"/>
                </a:solidFill>
              </a:rPr>
              <a:t>&amp; telecom Spectrum </a:t>
            </a:r>
          </a:p>
          <a:p>
            <a:pPr algn="ctr"/>
            <a:r>
              <a:rPr lang="en-IN" dirty="0" smtClean="0">
                <a:solidFill>
                  <a:schemeClr val="bg1"/>
                </a:solidFill>
              </a:rPr>
              <a:t>set </a:t>
            </a:r>
            <a:r>
              <a:rPr lang="en-IN" dirty="0">
                <a:solidFill>
                  <a:schemeClr val="bg1"/>
                </a:solidFill>
              </a:rPr>
              <a:t>a </a:t>
            </a:r>
            <a:r>
              <a:rPr lang="en-IN" dirty="0" smtClean="0">
                <a:solidFill>
                  <a:schemeClr val="bg1"/>
                </a:solidFill>
              </a:rPr>
              <a:t>new </a:t>
            </a:r>
          </a:p>
          <a:p>
            <a:pPr algn="ctr"/>
            <a:r>
              <a:rPr lang="en-IN" dirty="0" smtClean="0">
                <a:solidFill>
                  <a:schemeClr val="bg1"/>
                </a:solidFill>
              </a:rPr>
              <a:t>benchmark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204351" y="4920012"/>
            <a:ext cx="227446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No more interviews for non-gazetted posts, </a:t>
            </a:r>
            <a:r>
              <a:rPr lang="en-IN" sz="1600" dirty="0">
                <a:solidFill>
                  <a:schemeClr val="bg1"/>
                </a:solidFill>
              </a:rPr>
              <a:t>Meritorious candidates win</a:t>
            </a:r>
            <a:endParaRPr lang="en-IN" sz="1400" dirty="0">
              <a:solidFill>
                <a:schemeClr val="bg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575267" y="3739457"/>
            <a:ext cx="22744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dirty="0">
                <a:solidFill>
                  <a:schemeClr val="bg1"/>
                </a:solidFill>
              </a:rPr>
              <a:t>Online application made mandatory for all clearances</a:t>
            </a:r>
            <a:endParaRPr lang="en-IN" sz="1400" dirty="0">
              <a:solidFill>
                <a:schemeClr val="bg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8253848" y="4400904"/>
            <a:ext cx="22744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dirty="0">
                <a:solidFill>
                  <a:schemeClr val="bg1"/>
                </a:solidFill>
              </a:rPr>
              <a:t>Time taken for environmental approvals brought down </a:t>
            </a:r>
            <a:r>
              <a:rPr lang="en-IN" b="1" dirty="0">
                <a:solidFill>
                  <a:schemeClr val="bg1"/>
                </a:solidFill>
              </a:rPr>
              <a:t>to </a:t>
            </a:r>
            <a:r>
              <a:rPr lang="en-IN" sz="2000" b="1" dirty="0">
                <a:solidFill>
                  <a:schemeClr val="bg1"/>
                </a:solidFill>
              </a:rPr>
              <a:t>180 days from 600 days</a:t>
            </a:r>
            <a:endParaRPr lang="en-IN" b="1" dirty="0">
              <a:solidFill>
                <a:schemeClr val="bg1"/>
              </a:solidFill>
            </a:endParaRPr>
          </a:p>
        </p:txBody>
      </p:sp>
      <p:pic>
        <p:nvPicPr>
          <p:cNvPr id="7174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9736" y="589189"/>
            <a:ext cx="4130980" cy="258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82896" y="138366"/>
            <a:ext cx="1399553" cy="338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196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F69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/>
          <p:cNvSpPr/>
          <p:nvPr/>
        </p:nvSpPr>
        <p:spPr>
          <a:xfrm>
            <a:off x="201386" y="904875"/>
            <a:ext cx="11772900" cy="5724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ight Triangle 5"/>
          <p:cNvSpPr/>
          <p:nvPr/>
        </p:nvSpPr>
        <p:spPr>
          <a:xfrm rot="16200000">
            <a:off x="7522371" y="589189"/>
            <a:ext cx="323850" cy="32385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/>
          <p:cNvSpPr txBox="1"/>
          <p:nvPr/>
        </p:nvSpPr>
        <p:spPr>
          <a:xfrm>
            <a:off x="324931" y="169459"/>
            <a:ext cx="54481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ELIMINATING CORRUPTION</a:t>
            </a:r>
            <a:endParaRPr lang="en-IN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24931" y="958355"/>
            <a:ext cx="7115175" cy="1938992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IN" sz="4000" b="1" dirty="0" smtClean="0">
                <a:solidFill>
                  <a:srgbClr val="7F6950"/>
                </a:solidFill>
              </a:rPr>
              <a:t>Tribunals for Speedy Disposal of Cases under </a:t>
            </a:r>
            <a:r>
              <a:rPr lang="en-IN" sz="4000" b="1" dirty="0" err="1" smtClean="0">
                <a:solidFill>
                  <a:srgbClr val="7F6950"/>
                </a:solidFill>
              </a:rPr>
              <a:t>Benami</a:t>
            </a:r>
            <a:r>
              <a:rPr lang="en-IN" sz="4000" b="1" dirty="0" smtClean="0">
                <a:solidFill>
                  <a:srgbClr val="7F6950"/>
                </a:solidFill>
              </a:rPr>
              <a:t> </a:t>
            </a:r>
            <a:r>
              <a:rPr lang="en-IN" sz="4000" b="1" dirty="0">
                <a:solidFill>
                  <a:srgbClr val="7F6950"/>
                </a:solidFill>
              </a:rPr>
              <a:t>Property Transaction (PBPT) Act 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0058448" y="6329002"/>
            <a:ext cx="2098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>
                <a:solidFill>
                  <a:srgbClr val="544314"/>
                </a:solidFill>
              </a:rPr>
              <a:t>As on 1</a:t>
            </a:r>
            <a:r>
              <a:rPr lang="en-IN" sz="1200" baseline="30000" dirty="0">
                <a:solidFill>
                  <a:srgbClr val="544314"/>
                </a:solidFill>
              </a:rPr>
              <a:t>st</a:t>
            </a:r>
            <a:r>
              <a:rPr lang="en-IN" sz="1200" dirty="0">
                <a:solidFill>
                  <a:srgbClr val="544314"/>
                </a:solidFill>
              </a:rPr>
              <a:t> January 2019</a:t>
            </a:r>
            <a:endParaRPr lang="en-IN" sz="1200" b="1" dirty="0">
              <a:solidFill>
                <a:srgbClr val="544314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12633" y="4646313"/>
            <a:ext cx="244572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rgbClr val="544314"/>
                </a:solidFill>
              </a:rPr>
              <a:t>Setting up </a:t>
            </a:r>
            <a:r>
              <a:rPr lang="en-IN" b="1" dirty="0" smtClean="0">
                <a:solidFill>
                  <a:srgbClr val="544314"/>
                </a:solidFill>
              </a:rPr>
              <a:t>of Appellate </a:t>
            </a:r>
            <a:endParaRPr lang="en-IN" b="1" dirty="0">
              <a:solidFill>
                <a:srgbClr val="544314"/>
              </a:solidFill>
            </a:endParaRPr>
          </a:p>
          <a:p>
            <a:pPr algn="ctr"/>
            <a:r>
              <a:rPr lang="en-IN" b="1" dirty="0">
                <a:solidFill>
                  <a:srgbClr val="544314"/>
                </a:solidFill>
              </a:rPr>
              <a:t>Tribunal </a:t>
            </a:r>
            <a:r>
              <a:rPr lang="en-IN" dirty="0"/>
              <a:t>to provide appellate mechanism for order passed by Adjudicating Authority 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3306" y="589189"/>
            <a:ext cx="4130980" cy="258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2594" y="3429000"/>
            <a:ext cx="1152525" cy="1087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1581" y="3544887"/>
            <a:ext cx="122555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4085" y="3490119"/>
            <a:ext cx="1252538" cy="1023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8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6716" y="3063855"/>
            <a:ext cx="36513" cy="3209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0640" y="3023514"/>
            <a:ext cx="36513" cy="3209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1514" y="4560702"/>
            <a:ext cx="289015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rgbClr val="544314"/>
                </a:solidFill>
              </a:rPr>
              <a:t>Appointment </a:t>
            </a:r>
            <a:r>
              <a:rPr lang="en-IN" b="1" dirty="0">
                <a:solidFill>
                  <a:srgbClr val="544314"/>
                </a:solidFill>
              </a:rPr>
              <a:t>of Adjudicating Authority </a:t>
            </a:r>
            <a:r>
              <a:rPr lang="en-IN" dirty="0"/>
              <a:t>along with three Benches at Kolkata, Mumbai &amp; Chennai to provide first stage review of administrative </a:t>
            </a:r>
            <a:r>
              <a:rPr lang="en-IN" dirty="0" smtClean="0"/>
              <a:t>action</a:t>
            </a:r>
            <a:endParaRPr lang="en-IN" dirty="0"/>
          </a:p>
        </p:txBody>
      </p:sp>
      <p:sp>
        <p:nvSpPr>
          <p:cNvPr id="25" name="TextBox 24"/>
          <p:cNvSpPr txBox="1"/>
          <p:nvPr/>
        </p:nvSpPr>
        <p:spPr>
          <a:xfrm>
            <a:off x="8229593" y="4711855"/>
            <a:ext cx="28901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To provide effective and better administration of cases and speedy disposal of appeals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82896" y="138366"/>
            <a:ext cx="1399553" cy="338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169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over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2934" y="151106"/>
            <a:ext cx="1572548" cy="380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776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7A0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/>
          <p:cNvSpPr/>
          <p:nvPr/>
        </p:nvSpPr>
        <p:spPr>
          <a:xfrm>
            <a:off x="201386" y="904875"/>
            <a:ext cx="11772900" cy="5724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mr</a:t>
            </a:r>
            <a:endParaRPr lang="en-IN" dirty="0"/>
          </a:p>
        </p:txBody>
      </p:sp>
      <p:sp>
        <p:nvSpPr>
          <p:cNvPr id="6" name="Right Triangle 5"/>
          <p:cNvSpPr/>
          <p:nvPr/>
        </p:nvSpPr>
        <p:spPr>
          <a:xfrm rot="16200000">
            <a:off x="7522371" y="589189"/>
            <a:ext cx="323850" cy="32385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/>
          <p:cNvSpPr txBox="1"/>
          <p:nvPr/>
        </p:nvSpPr>
        <p:spPr>
          <a:xfrm>
            <a:off x="365272" y="169459"/>
            <a:ext cx="68665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b="1" spc="-15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SPEED </a:t>
            </a:r>
            <a:r>
              <a:rPr lang="en-IN" sz="36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&amp;</a:t>
            </a:r>
            <a:r>
              <a:rPr lang="en-IN" sz="3600" b="1" spc="-15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SCALE OF TRANSFORMATION</a:t>
            </a:r>
            <a:endParaRPr lang="en-IN" sz="3600" b="1" spc="-15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24931" y="944908"/>
            <a:ext cx="7115175" cy="132343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IN" sz="4000" b="1" dirty="0" smtClean="0">
                <a:solidFill>
                  <a:srgbClr val="D7A02E"/>
                </a:solidFill>
              </a:rPr>
              <a:t>Connecting India at Express Speed</a:t>
            </a:r>
            <a:endParaRPr lang="en-IN" sz="4000" b="1" dirty="0">
              <a:solidFill>
                <a:srgbClr val="D7A02E"/>
              </a:solidFill>
            </a:endParaRP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9340" y="2959561"/>
            <a:ext cx="1054367" cy="13504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8288" y="4758069"/>
            <a:ext cx="1599869" cy="15998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3718" y="5078186"/>
            <a:ext cx="385718" cy="12634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5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666" y="2403013"/>
            <a:ext cx="284163" cy="466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6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2216" y="2396953"/>
            <a:ext cx="284162" cy="466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91939" y="2321059"/>
            <a:ext cx="31428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/>
              <a:t>Rural road connectivity increased from </a:t>
            </a:r>
            <a:r>
              <a:rPr lang="en-IN" sz="1600" b="1" dirty="0">
                <a:solidFill>
                  <a:srgbClr val="CD5E11"/>
                </a:solidFill>
              </a:rPr>
              <a:t>56% in 2014 to 91% </a:t>
            </a:r>
            <a:r>
              <a:rPr lang="en-IN" sz="1600" dirty="0"/>
              <a:t>villages 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722403" y="2270132"/>
            <a:ext cx="31428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Average speed of </a:t>
            </a:r>
          </a:p>
          <a:p>
            <a:r>
              <a:rPr lang="en-IN" b="1" dirty="0">
                <a:solidFill>
                  <a:srgbClr val="CD5E11"/>
                </a:solidFill>
              </a:rPr>
              <a:t>rural road construction</a:t>
            </a:r>
          </a:p>
        </p:txBody>
      </p:sp>
      <p:pic>
        <p:nvPicPr>
          <p:cNvPr id="18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0436" y="3577729"/>
            <a:ext cx="726248" cy="7546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9" name="Straight Connector 8"/>
          <p:cNvCxnSpPr/>
          <p:nvPr/>
        </p:nvCxnSpPr>
        <p:spPr>
          <a:xfrm>
            <a:off x="4014257" y="2689411"/>
            <a:ext cx="2572" cy="1615289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2147209" y="4197124"/>
            <a:ext cx="1534886" cy="2932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1" name="Straight Connector 20"/>
          <p:cNvCxnSpPr/>
          <p:nvPr/>
        </p:nvCxnSpPr>
        <p:spPr>
          <a:xfrm flipH="1">
            <a:off x="529700" y="4309983"/>
            <a:ext cx="9887929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5479327" y="3039320"/>
            <a:ext cx="8747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b="1" dirty="0" smtClean="0"/>
              <a:t>134</a:t>
            </a:r>
            <a:endParaRPr lang="en-IN" sz="1100" b="1" dirty="0"/>
          </a:p>
        </p:txBody>
      </p:sp>
      <p:sp>
        <p:nvSpPr>
          <p:cNvPr id="37" name="TextBox 36"/>
          <p:cNvSpPr txBox="1"/>
          <p:nvPr/>
        </p:nvSpPr>
        <p:spPr>
          <a:xfrm>
            <a:off x="5492774" y="3323704"/>
            <a:ext cx="8747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b="1" dirty="0"/>
              <a:t>KM/Day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4518505" y="3557441"/>
            <a:ext cx="9622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 smtClean="0"/>
              <a:t>69</a:t>
            </a:r>
            <a:endParaRPr lang="en-IN" sz="1600" b="1" dirty="0"/>
          </a:p>
        </p:txBody>
      </p:sp>
      <p:sp>
        <p:nvSpPr>
          <p:cNvPr id="39" name="TextBox 38"/>
          <p:cNvSpPr txBox="1"/>
          <p:nvPr/>
        </p:nvSpPr>
        <p:spPr>
          <a:xfrm>
            <a:off x="4526669" y="3742505"/>
            <a:ext cx="9622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00" b="1" dirty="0"/>
              <a:t>KM/Day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4562243" y="4075226"/>
            <a:ext cx="8747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00" b="1" dirty="0" smtClean="0"/>
              <a:t>2013-2014</a:t>
            </a:r>
            <a:endParaRPr lang="en-IN" sz="1000" b="1" dirty="0"/>
          </a:p>
        </p:txBody>
      </p:sp>
      <p:sp>
        <p:nvSpPr>
          <p:cNvPr id="41" name="TextBox 40"/>
          <p:cNvSpPr txBox="1"/>
          <p:nvPr/>
        </p:nvSpPr>
        <p:spPr>
          <a:xfrm>
            <a:off x="5473895" y="4059063"/>
            <a:ext cx="8747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b="1" dirty="0" smtClean="0"/>
              <a:t>2017-2018</a:t>
            </a:r>
            <a:endParaRPr lang="en-IN" sz="1200" b="1" dirty="0"/>
          </a:p>
        </p:txBody>
      </p:sp>
      <p:pic>
        <p:nvPicPr>
          <p:cNvPr id="7177" name="Picture 9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723" y="5412921"/>
            <a:ext cx="953180" cy="9531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3" name="TextBox 42"/>
          <p:cNvSpPr txBox="1"/>
          <p:nvPr/>
        </p:nvSpPr>
        <p:spPr>
          <a:xfrm>
            <a:off x="6252179" y="6358213"/>
            <a:ext cx="8747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100" b="1" dirty="0" smtClean="0"/>
              <a:t>2013-2014</a:t>
            </a:r>
            <a:endParaRPr lang="en-IN" sz="1100" b="1" dirty="0"/>
          </a:p>
        </p:txBody>
      </p:sp>
      <p:sp>
        <p:nvSpPr>
          <p:cNvPr id="44" name="TextBox 43"/>
          <p:cNvSpPr txBox="1"/>
          <p:nvPr/>
        </p:nvSpPr>
        <p:spPr>
          <a:xfrm>
            <a:off x="8092838" y="6353732"/>
            <a:ext cx="8747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100" b="1" dirty="0" smtClean="0">
                <a:solidFill>
                  <a:srgbClr val="C00000"/>
                </a:solidFill>
              </a:rPr>
              <a:t>2017-2018</a:t>
            </a:r>
            <a:endParaRPr lang="en-IN" sz="1100" b="1" dirty="0">
              <a:solidFill>
                <a:srgbClr val="C00000"/>
              </a:solidFill>
            </a:endParaRPr>
          </a:p>
        </p:txBody>
      </p:sp>
      <p:cxnSp>
        <p:nvCxnSpPr>
          <p:cNvPr id="45" name="Straight Connector 44"/>
          <p:cNvCxnSpPr/>
          <p:nvPr/>
        </p:nvCxnSpPr>
        <p:spPr>
          <a:xfrm>
            <a:off x="4507619" y="4318948"/>
            <a:ext cx="0" cy="222681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7174" y="4469176"/>
            <a:ext cx="284162" cy="466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7" name="TextBox 46"/>
          <p:cNvSpPr txBox="1"/>
          <p:nvPr/>
        </p:nvSpPr>
        <p:spPr>
          <a:xfrm>
            <a:off x="5117036" y="4453634"/>
            <a:ext cx="3142856" cy="335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Speed of highway construction</a:t>
            </a:r>
          </a:p>
        </p:txBody>
      </p:sp>
      <p:pic>
        <p:nvPicPr>
          <p:cNvPr id="48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226" y="4492476"/>
            <a:ext cx="284162" cy="466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9" name="TextBox 48"/>
          <p:cNvSpPr txBox="1"/>
          <p:nvPr/>
        </p:nvSpPr>
        <p:spPr>
          <a:xfrm>
            <a:off x="871401" y="4485247"/>
            <a:ext cx="3142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National Highway Network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789600" y="6332917"/>
            <a:ext cx="8747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100" b="1" dirty="0" smtClean="0"/>
              <a:t>2013-2014</a:t>
            </a:r>
            <a:endParaRPr lang="en-IN" sz="1100" b="1" dirty="0"/>
          </a:p>
        </p:txBody>
      </p:sp>
      <p:sp>
        <p:nvSpPr>
          <p:cNvPr id="51" name="TextBox 50"/>
          <p:cNvSpPr txBox="1"/>
          <p:nvPr/>
        </p:nvSpPr>
        <p:spPr>
          <a:xfrm>
            <a:off x="2222059" y="6336600"/>
            <a:ext cx="8747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100" b="1" dirty="0" smtClean="0">
                <a:solidFill>
                  <a:srgbClr val="C00000"/>
                </a:solidFill>
              </a:rPr>
              <a:t>2017-2018</a:t>
            </a:r>
            <a:endParaRPr lang="en-IN" sz="1100" b="1" dirty="0">
              <a:solidFill>
                <a:srgbClr val="C00000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9098294" y="4401498"/>
            <a:ext cx="795233" cy="587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600" b="1" dirty="0" smtClean="0">
                <a:solidFill>
                  <a:srgbClr val="C00000"/>
                </a:solidFill>
              </a:rPr>
              <a:t>27</a:t>
            </a:r>
            <a:endParaRPr lang="en-IN" sz="1600" b="1" dirty="0">
              <a:solidFill>
                <a:srgbClr val="C00000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8740135" y="4843797"/>
            <a:ext cx="1522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rgbClr val="C00000"/>
                </a:solidFill>
              </a:rPr>
              <a:t>KM/Day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6561549" y="4810315"/>
            <a:ext cx="9622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b="1" dirty="0" smtClean="0"/>
              <a:t>12</a:t>
            </a:r>
            <a:endParaRPr lang="en-IN" sz="1100" b="1" dirty="0"/>
          </a:p>
        </p:txBody>
      </p:sp>
      <p:sp>
        <p:nvSpPr>
          <p:cNvPr id="55" name="TextBox 54"/>
          <p:cNvSpPr txBox="1"/>
          <p:nvPr/>
        </p:nvSpPr>
        <p:spPr>
          <a:xfrm>
            <a:off x="6569713" y="5112077"/>
            <a:ext cx="9622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b="1" dirty="0"/>
              <a:t>KM/Day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2831272" y="4886207"/>
            <a:ext cx="1552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b="1" dirty="0">
                <a:solidFill>
                  <a:srgbClr val="C00000"/>
                </a:solidFill>
              </a:rPr>
              <a:t>1,20,543</a:t>
            </a:r>
            <a:endParaRPr lang="en-IN" sz="1200" b="1" dirty="0">
              <a:solidFill>
                <a:srgbClr val="C00000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2780646" y="5277106"/>
            <a:ext cx="15223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b="1" dirty="0" smtClean="0">
                <a:solidFill>
                  <a:srgbClr val="C00000"/>
                </a:solidFill>
              </a:rPr>
              <a:t>KM</a:t>
            </a:r>
            <a:endParaRPr lang="en-IN" sz="1400" b="1" dirty="0">
              <a:solidFill>
                <a:srgbClr val="C00000"/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1431063" y="5553856"/>
            <a:ext cx="9622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/>
              <a:t>92851</a:t>
            </a:r>
            <a:endParaRPr lang="en-IN" sz="1050" b="1" dirty="0"/>
          </a:p>
        </p:txBody>
      </p:sp>
      <p:sp>
        <p:nvSpPr>
          <p:cNvPr id="59" name="TextBox 58"/>
          <p:cNvSpPr txBox="1"/>
          <p:nvPr/>
        </p:nvSpPr>
        <p:spPr>
          <a:xfrm>
            <a:off x="1275947" y="5814798"/>
            <a:ext cx="96223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b="1" dirty="0" smtClean="0"/>
              <a:t>KM</a:t>
            </a:r>
            <a:endParaRPr lang="en-IN" sz="1050" b="1" dirty="0"/>
          </a:p>
        </p:txBody>
      </p:sp>
      <p:pic>
        <p:nvPicPr>
          <p:cNvPr id="7178" name="Picture 10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321" y="5713091"/>
            <a:ext cx="393314" cy="6235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4" name="TextBox 23"/>
          <p:cNvSpPr txBox="1"/>
          <p:nvPr/>
        </p:nvSpPr>
        <p:spPr>
          <a:xfrm>
            <a:off x="10129347" y="6366102"/>
            <a:ext cx="19689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>
                <a:solidFill>
                  <a:srgbClr val="FFC000"/>
                </a:solidFill>
              </a:rPr>
              <a:t>As on </a:t>
            </a:r>
            <a:r>
              <a:rPr lang="en-IN" sz="1200" dirty="0" smtClean="0">
                <a:solidFill>
                  <a:srgbClr val="FFC000"/>
                </a:solidFill>
              </a:rPr>
              <a:t>1</a:t>
            </a:r>
            <a:r>
              <a:rPr lang="en-IN" sz="1200" baseline="30000" dirty="0" smtClean="0">
                <a:solidFill>
                  <a:srgbClr val="FFC000"/>
                </a:solidFill>
              </a:rPr>
              <a:t>st</a:t>
            </a:r>
            <a:r>
              <a:rPr lang="en-IN" sz="1200" dirty="0" smtClean="0">
                <a:solidFill>
                  <a:srgbClr val="FFC000"/>
                </a:solidFill>
              </a:rPr>
              <a:t> January 2019</a:t>
            </a:r>
            <a:endParaRPr lang="en-IN" sz="1200" dirty="0">
              <a:solidFill>
                <a:srgbClr val="FFC000"/>
              </a:solidFill>
            </a:endParaRPr>
          </a:p>
        </p:txBody>
      </p:sp>
      <p:pic>
        <p:nvPicPr>
          <p:cNvPr id="60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3306" y="594823"/>
            <a:ext cx="4130980" cy="258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963" y="3213643"/>
            <a:ext cx="1927473" cy="10866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0" name="Elbow Connector 9"/>
          <p:cNvCxnSpPr/>
          <p:nvPr/>
        </p:nvCxnSpPr>
        <p:spPr>
          <a:xfrm flipV="1">
            <a:off x="2302741" y="3182118"/>
            <a:ext cx="874756" cy="690867"/>
          </a:xfrm>
          <a:prstGeom prst="bentConnector3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Elbow Connector 60"/>
          <p:cNvCxnSpPr/>
          <p:nvPr/>
        </p:nvCxnSpPr>
        <p:spPr>
          <a:xfrm flipV="1">
            <a:off x="1426170" y="3133449"/>
            <a:ext cx="357787" cy="324725"/>
          </a:xfrm>
          <a:prstGeom prst="bentConnector3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3169804" y="2972744"/>
            <a:ext cx="6535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 smtClean="0">
                <a:solidFill>
                  <a:schemeClr val="accent1">
                    <a:lumMod val="75000"/>
                  </a:schemeClr>
                </a:solidFill>
              </a:rPr>
              <a:t>91%</a:t>
            </a:r>
            <a:endParaRPr lang="en-IN" sz="2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1741674" y="2969565"/>
            <a:ext cx="6535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>
                <a:solidFill>
                  <a:srgbClr val="C00000"/>
                </a:solidFill>
              </a:rPr>
              <a:t>56%</a:t>
            </a:r>
            <a:endParaRPr lang="en-IN" sz="1600" b="1" dirty="0">
              <a:solidFill>
                <a:srgbClr val="C00000"/>
              </a:solidFill>
            </a:endParaRPr>
          </a:p>
        </p:txBody>
      </p:sp>
      <p:pic>
        <p:nvPicPr>
          <p:cNvPr id="64" name="Picture 6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582896" y="138366"/>
            <a:ext cx="1399553" cy="338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485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7A0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/>
          <p:cNvSpPr/>
          <p:nvPr/>
        </p:nvSpPr>
        <p:spPr>
          <a:xfrm>
            <a:off x="201386" y="903619"/>
            <a:ext cx="11772900" cy="5724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mv</a:t>
            </a:r>
            <a:endParaRPr lang="en-IN" dirty="0"/>
          </a:p>
        </p:txBody>
      </p:sp>
      <p:sp>
        <p:nvSpPr>
          <p:cNvPr id="6" name="Right Triangle 5"/>
          <p:cNvSpPr/>
          <p:nvPr/>
        </p:nvSpPr>
        <p:spPr>
          <a:xfrm rot="16200000">
            <a:off x="7522371" y="589189"/>
            <a:ext cx="323850" cy="32385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/>
          <p:cNvSpPr txBox="1"/>
          <p:nvPr/>
        </p:nvSpPr>
        <p:spPr>
          <a:xfrm>
            <a:off x="378719" y="169459"/>
            <a:ext cx="68665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b="1" spc="-15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SPEED </a:t>
            </a:r>
            <a:r>
              <a:rPr lang="en-IN" sz="36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&amp;</a:t>
            </a:r>
            <a:r>
              <a:rPr lang="en-IN" sz="3600" b="1" spc="-15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SCALE OF TRANSFORMATION</a:t>
            </a:r>
            <a:endParaRPr lang="en-IN" sz="3600" b="1" spc="-15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24931" y="998696"/>
            <a:ext cx="7115175" cy="132343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IN" sz="4000" b="1" dirty="0">
                <a:solidFill>
                  <a:srgbClr val="D7A02E"/>
                </a:solidFill>
              </a:rPr>
              <a:t>Unprecedented Speed, Scale and Safety in Rail Development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1470" y="589189"/>
            <a:ext cx="4130980" cy="258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2147209" y="4197124"/>
            <a:ext cx="1534886" cy="2932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4" name="TextBox 53"/>
          <p:cNvSpPr txBox="1"/>
          <p:nvPr/>
        </p:nvSpPr>
        <p:spPr>
          <a:xfrm>
            <a:off x="5638806" y="5691493"/>
            <a:ext cx="9622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b="1" dirty="0"/>
              <a:t>2,926</a:t>
            </a:r>
            <a:endParaRPr lang="en-IN" sz="1100" b="1" dirty="0"/>
          </a:p>
        </p:txBody>
      </p:sp>
      <p:sp>
        <p:nvSpPr>
          <p:cNvPr id="55" name="TextBox 54"/>
          <p:cNvSpPr txBox="1"/>
          <p:nvPr/>
        </p:nvSpPr>
        <p:spPr>
          <a:xfrm>
            <a:off x="5646970" y="5993255"/>
            <a:ext cx="9622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b="1" dirty="0" smtClean="0"/>
              <a:t>KMS</a:t>
            </a:r>
            <a:endParaRPr lang="en-IN" sz="1200" b="1" dirty="0"/>
          </a:p>
        </p:txBody>
      </p:sp>
      <p:sp>
        <p:nvSpPr>
          <p:cNvPr id="59" name="TextBox 58"/>
          <p:cNvSpPr txBox="1"/>
          <p:nvPr/>
        </p:nvSpPr>
        <p:spPr>
          <a:xfrm>
            <a:off x="1251008" y="5831424"/>
            <a:ext cx="96223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b="1" dirty="0" smtClean="0"/>
              <a:t>KM</a:t>
            </a:r>
            <a:endParaRPr lang="en-IN" sz="1050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10178875" y="6286629"/>
            <a:ext cx="17444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>
                <a:solidFill>
                  <a:srgbClr val="FFC000"/>
                </a:solidFill>
              </a:rPr>
              <a:t>As on 1</a:t>
            </a:r>
            <a:r>
              <a:rPr lang="en-IN" sz="1200" baseline="30000" dirty="0">
                <a:solidFill>
                  <a:srgbClr val="FFC000"/>
                </a:solidFill>
              </a:rPr>
              <a:t>st</a:t>
            </a:r>
            <a:r>
              <a:rPr lang="en-IN" sz="1200" dirty="0">
                <a:solidFill>
                  <a:srgbClr val="FFC000"/>
                </a:solidFill>
              </a:rPr>
              <a:t> January 2019</a:t>
            </a:r>
          </a:p>
        </p:txBody>
      </p:sp>
      <p:sp>
        <p:nvSpPr>
          <p:cNvPr id="28" name="Rectangle 27"/>
          <p:cNvSpPr/>
          <p:nvPr/>
        </p:nvSpPr>
        <p:spPr>
          <a:xfrm>
            <a:off x="524223" y="3383273"/>
            <a:ext cx="4729207" cy="28759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extBox 1"/>
          <p:cNvSpPr txBox="1"/>
          <p:nvPr/>
        </p:nvSpPr>
        <p:spPr>
          <a:xfrm>
            <a:off x="799758" y="3543446"/>
            <a:ext cx="445367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dirty="0">
                <a:solidFill>
                  <a:srgbClr val="C00000"/>
                </a:solidFill>
              </a:rPr>
              <a:t>62 % </a:t>
            </a:r>
            <a:r>
              <a:rPr lang="en-IN" sz="3600" b="1" dirty="0" smtClean="0">
                <a:solidFill>
                  <a:srgbClr val="C00000"/>
                </a:solidFill>
              </a:rPr>
              <a:t>reduction</a:t>
            </a:r>
          </a:p>
          <a:p>
            <a:r>
              <a:rPr lang="en-IN" sz="2000" dirty="0" smtClean="0"/>
              <a:t>in consequential train accidents </a:t>
            </a:r>
            <a:endParaRPr lang="en-IN" sz="2000" dirty="0"/>
          </a:p>
        </p:txBody>
      </p:sp>
      <p:sp>
        <p:nvSpPr>
          <p:cNvPr id="50" name="TextBox 49"/>
          <p:cNvSpPr txBox="1"/>
          <p:nvPr/>
        </p:nvSpPr>
        <p:spPr>
          <a:xfrm>
            <a:off x="1071940" y="4753265"/>
            <a:ext cx="8747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b="1" dirty="0" smtClean="0"/>
              <a:t>2013-2014</a:t>
            </a:r>
            <a:endParaRPr lang="en-IN" sz="1200" b="1" dirty="0"/>
          </a:p>
        </p:txBody>
      </p:sp>
      <p:sp>
        <p:nvSpPr>
          <p:cNvPr id="56" name="TextBox 55"/>
          <p:cNvSpPr txBox="1"/>
          <p:nvPr/>
        </p:nvSpPr>
        <p:spPr>
          <a:xfrm>
            <a:off x="5869734" y="3369199"/>
            <a:ext cx="1765152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b="1" dirty="0" smtClean="0">
                <a:solidFill>
                  <a:srgbClr val="C00000"/>
                </a:solidFill>
              </a:rPr>
              <a:t>50% </a:t>
            </a:r>
            <a:r>
              <a:rPr lang="en-IN" b="1" dirty="0" smtClean="0">
                <a:solidFill>
                  <a:srgbClr val="C00000"/>
                </a:solidFill>
              </a:rPr>
              <a:t>increase </a:t>
            </a:r>
            <a:r>
              <a:rPr lang="en-IN" b="1" dirty="0" smtClean="0"/>
              <a:t>in</a:t>
            </a:r>
          </a:p>
          <a:p>
            <a:pPr algn="ctr"/>
            <a:r>
              <a:rPr lang="en-IN" b="1" dirty="0" smtClean="0"/>
              <a:t>track renewal </a:t>
            </a:r>
            <a:endParaRPr lang="en-IN" sz="1000" b="1" dirty="0"/>
          </a:p>
        </p:txBody>
      </p:sp>
      <p:sp>
        <p:nvSpPr>
          <p:cNvPr id="57" name="TextBox 56"/>
          <p:cNvSpPr txBox="1"/>
          <p:nvPr/>
        </p:nvSpPr>
        <p:spPr>
          <a:xfrm>
            <a:off x="2689203" y="5152411"/>
            <a:ext cx="15223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b="1" dirty="0" smtClean="0">
                <a:solidFill>
                  <a:srgbClr val="C00000"/>
                </a:solidFill>
              </a:rPr>
              <a:t>KM</a:t>
            </a:r>
            <a:endParaRPr lang="en-IN" sz="1400" b="1" dirty="0">
              <a:solidFill>
                <a:srgbClr val="C00000"/>
              </a:solidFill>
            </a:endParaRPr>
          </a:p>
        </p:txBody>
      </p:sp>
      <p:pic>
        <p:nvPicPr>
          <p:cNvPr id="7180" name="Picture 1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070" y="4696427"/>
            <a:ext cx="265687" cy="12330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81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6758" y="5016040"/>
            <a:ext cx="2776856" cy="1432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82" name="Picture 1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445" y="5462896"/>
            <a:ext cx="1193722" cy="1523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1" name="TextBox 70"/>
          <p:cNvSpPr txBox="1"/>
          <p:nvPr/>
        </p:nvSpPr>
        <p:spPr>
          <a:xfrm>
            <a:off x="3724017" y="4786948"/>
            <a:ext cx="11663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b="1" dirty="0" smtClean="0"/>
              <a:t>118</a:t>
            </a:r>
            <a:endParaRPr lang="en-IN" sz="1400" b="1" dirty="0"/>
          </a:p>
        </p:txBody>
      </p:sp>
      <p:sp>
        <p:nvSpPr>
          <p:cNvPr id="72" name="TextBox 71"/>
          <p:cNvSpPr txBox="1"/>
          <p:nvPr/>
        </p:nvSpPr>
        <p:spPr>
          <a:xfrm>
            <a:off x="2039536" y="5246578"/>
            <a:ext cx="11663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b="1" dirty="0" smtClean="0">
                <a:solidFill>
                  <a:srgbClr val="C00000"/>
                </a:solidFill>
              </a:rPr>
              <a:t>72</a:t>
            </a:r>
            <a:endParaRPr lang="en-IN" sz="1400" b="1" dirty="0">
              <a:solidFill>
                <a:srgbClr val="C00000"/>
              </a:solidFill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1071940" y="5235358"/>
            <a:ext cx="8747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b="1" dirty="0" smtClean="0"/>
              <a:t>2017-2018</a:t>
            </a:r>
            <a:endParaRPr lang="en-IN" sz="1200" b="1" dirty="0"/>
          </a:p>
        </p:txBody>
      </p:sp>
      <p:pic>
        <p:nvPicPr>
          <p:cNvPr id="74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6221" y="589189"/>
            <a:ext cx="4130980" cy="258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75" name="Straight Connector 74"/>
          <p:cNvCxnSpPr/>
          <p:nvPr/>
        </p:nvCxnSpPr>
        <p:spPr>
          <a:xfrm>
            <a:off x="8663649" y="3429000"/>
            <a:ext cx="0" cy="2843664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83" name="Picture 1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7629" y="4404203"/>
            <a:ext cx="1168722" cy="13796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8" name="TextBox 77"/>
          <p:cNvSpPr txBox="1"/>
          <p:nvPr/>
        </p:nvSpPr>
        <p:spPr>
          <a:xfrm>
            <a:off x="9139398" y="3363652"/>
            <a:ext cx="199133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b="1" dirty="0">
                <a:solidFill>
                  <a:srgbClr val="C00000"/>
                </a:solidFill>
              </a:rPr>
              <a:t>Broad </a:t>
            </a:r>
            <a:r>
              <a:rPr lang="en-IN" sz="2000" b="1" dirty="0" smtClean="0">
                <a:solidFill>
                  <a:srgbClr val="C00000"/>
                </a:solidFill>
              </a:rPr>
              <a:t>Gauge </a:t>
            </a:r>
            <a:r>
              <a:rPr lang="en-IN" b="1" dirty="0" smtClean="0"/>
              <a:t>line commissioned </a:t>
            </a:r>
            <a:endParaRPr lang="en-IN" sz="1000" b="1" dirty="0"/>
          </a:p>
        </p:txBody>
      </p:sp>
      <p:sp>
        <p:nvSpPr>
          <p:cNvPr id="79" name="TextBox 78"/>
          <p:cNvSpPr txBox="1"/>
          <p:nvPr/>
        </p:nvSpPr>
        <p:spPr>
          <a:xfrm>
            <a:off x="7112973" y="5694259"/>
            <a:ext cx="9622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b="1" dirty="0" smtClean="0">
                <a:solidFill>
                  <a:srgbClr val="C00000"/>
                </a:solidFill>
              </a:rPr>
              <a:t>4,405</a:t>
            </a:r>
            <a:endParaRPr lang="en-IN" sz="1100" b="1" dirty="0">
              <a:solidFill>
                <a:srgbClr val="C00000"/>
              </a:solidFill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7121137" y="5996021"/>
            <a:ext cx="9622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b="1" dirty="0" smtClean="0">
                <a:solidFill>
                  <a:srgbClr val="C00000"/>
                </a:solidFill>
              </a:rPr>
              <a:t>KMS</a:t>
            </a:r>
            <a:endParaRPr lang="en-IN" sz="1200" b="1" dirty="0">
              <a:solidFill>
                <a:srgbClr val="C00000"/>
              </a:solidFill>
            </a:endParaRPr>
          </a:p>
        </p:txBody>
      </p:sp>
      <p:pic>
        <p:nvPicPr>
          <p:cNvPr id="81" name="Picture 1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8291" y="4942661"/>
            <a:ext cx="679015" cy="801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2" name="TextBox 81"/>
          <p:cNvSpPr txBox="1"/>
          <p:nvPr/>
        </p:nvSpPr>
        <p:spPr>
          <a:xfrm>
            <a:off x="5690708" y="4711328"/>
            <a:ext cx="8747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b="1" dirty="0" smtClean="0"/>
              <a:t>2013-2014</a:t>
            </a:r>
            <a:endParaRPr lang="en-IN" sz="1200" b="1" dirty="0"/>
          </a:p>
        </p:txBody>
      </p:sp>
      <p:sp>
        <p:nvSpPr>
          <p:cNvPr id="83" name="TextBox 82"/>
          <p:cNvSpPr txBox="1"/>
          <p:nvPr/>
        </p:nvSpPr>
        <p:spPr>
          <a:xfrm>
            <a:off x="7172569" y="4168769"/>
            <a:ext cx="8747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b="1" dirty="0" smtClean="0"/>
              <a:t>2017-2018</a:t>
            </a:r>
            <a:endParaRPr lang="en-IN" sz="1200" b="1" dirty="0"/>
          </a:p>
        </p:txBody>
      </p:sp>
      <p:sp>
        <p:nvSpPr>
          <p:cNvPr id="84" name="TextBox 83"/>
          <p:cNvSpPr txBox="1"/>
          <p:nvPr/>
        </p:nvSpPr>
        <p:spPr>
          <a:xfrm>
            <a:off x="8917792" y="5691493"/>
            <a:ext cx="9622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b="1" dirty="0" smtClean="0"/>
              <a:t>7,600</a:t>
            </a:r>
            <a:endParaRPr lang="en-IN" sz="1100" b="1" dirty="0"/>
          </a:p>
        </p:txBody>
      </p:sp>
      <p:sp>
        <p:nvSpPr>
          <p:cNvPr id="85" name="TextBox 84"/>
          <p:cNvSpPr txBox="1"/>
          <p:nvPr/>
        </p:nvSpPr>
        <p:spPr>
          <a:xfrm>
            <a:off x="10391959" y="5694259"/>
            <a:ext cx="9622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b="1" dirty="0" smtClean="0">
                <a:solidFill>
                  <a:srgbClr val="C00000"/>
                </a:solidFill>
              </a:rPr>
              <a:t>9,528</a:t>
            </a:r>
            <a:endParaRPr lang="en-IN" sz="1100" b="1" dirty="0">
              <a:solidFill>
                <a:srgbClr val="C00000"/>
              </a:solidFill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8953068" y="4752893"/>
            <a:ext cx="8747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b="1" dirty="0" smtClean="0"/>
              <a:t>2013-2014</a:t>
            </a:r>
            <a:endParaRPr lang="en-IN" sz="1200" b="1" dirty="0"/>
          </a:p>
        </p:txBody>
      </p:sp>
      <p:sp>
        <p:nvSpPr>
          <p:cNvPr id="87" name="TextBox 86"/>
          <p:cNvSpPr txBox="1"/>
          <p:nvPr/>
        </p:nvSpPr>
        <p:spPr>
          <a:xfrm>
            <a:off x="10426616" y="4376594"/>
            <a:ext cx="8747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b="1" dirty="0" smtClean="0"/>
              <a:t>2017-2018</a:t>
            </a:r>
            <a:endParaRPr lang="en-IN" sz="1200" b="1" dirty="0"/>
          </a:p>
        </p:txBody>
      </p:sp>
      <p:pic>
        <p:nvPicPr>
          <p:cNvPr id="7184" name="Picture 16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3183" y="4673686"/>
            <a:ext cx="557213" cy="1060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9" name="TextBox 88"/>
          <p:cNvSpPr txBox="1"/>
          <p:nvPr/>
        </p:nvSpPr>
        <p:spPr>
          <a:xfrm>
            <a:off x="8899880" y="5995266"/>
            <a:ext cx="9622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b="1" dirty="0" smtClean="0"/>
              <a:t>KMS</a:t>
            </a:r>
            <a:endParaRPr lang="en-IN" sz="1200" b="1" dirty="0"/>
          </a:p>
        </p:txBody>
      </p:sp>
      <p:sp>
        <p:nvSpPr>
          <p:cNvPr id="90" name="TextBox 89"/>
          <p:cNvSpPr txBox="1"/>
          <p:nvPr/>
        </p:nvSpPr>
        <p:spPr>
          <a:xfrm>
            <a:off x="10374047" y="5998032"/>
            <a:ext cx="9622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b="1" dirty="0" smtClean="0">
                <a:solidFill>
                  <a:srgbClr val="C00000"/>
                </a:solidFill>
              </a:rPr>
              <a:t>KMS</a:t>
            </a:r>
            <a:endParaRPr lang="en-IN" sz="1200" b="1" dirty="0">
              <a:solidFill>
                <a:srgbClr val="C00000"/>
              </a:solidFill>
            </a:endParaRPr>
          </a:p>
        </p:txBody>
      </p:sp>
      <p:pic>
        <p:nvPicPr>
          <p:cNvPr id="7185" name="Picture 17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3548" y="5027613"/>
            <a:ext cx="557212" cy="649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582896" y="138366"/>
            <a:ext cx="1399553" cy="338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593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13073" y="0"/>
            <a:ext cx="12192000" cy="6858000"/>
          </a:xfrm>
          <a:prstGeom prst="rect">
            <a:avLst/>
          </a:prstGeom>
          <a:solidFill>
            <a:srgbClr val="D7A0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/>
          <p:cNvSpPr/>
          <p:nvPr/>
        </p:nvSpPr>
        <p:spPr>
          <a:xfrm>
            <a:off x="196477" y="897611"/>
            <a:ext cx="11772900" cy="5724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mv</a:t>
            </a:r>
            <a:endParaRPr lang="en-IN" dirty="0"/>
          </a:p>
        </p:txBody>
      </p:sp>
      <p:sp>
        <p:nvSpPr>
          <p:cNvPr id="6" name="Right Triangle 5"/>
          <p:cNvSpPr/>
          <p:nvPr/>
        </p:nvSpPr>
        <p:spPr>
          <a:xfrm rot="16200000">
            <a:off x="7509298" y="589189"/>
            <a:ext cx="323850" cy="32385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/>
          <p:cNvSpPr txBox="1"/>
          <p:nvPr/>
        </p:nvSpPr>
        <p:spPr>
          <a:xfrm>
            <a:off x="311858" y="169459"/>
            <a:ext cx="69114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b="1" spc="-15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SPEED &amp; SCALE OF TRANSFORMATION</a:t>
            </a:r>
            <a:endParaRPr lang="en-IN" sz="3600" b="1" spc="-15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11858" y="998696"/>
            <a:ext cx="7115175" cy="132343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IN" sz="4000" b="1" dirty="0">
                <a:solidFill>
                  <a:srgbClr val="D7A02E"/>
                </a:solidFill>
              </a:rPr>
              <a:t>Holistic </a:t>
            </a:r>
            <a:r>
              <a:rPr lang="en-IN" sz="4000" b="1" dirty="0" smtClean="0">
                <a:solidFill>
                  <a:srgbClr val="D7A02E"/>
                </a:solidFill>
              </a:rPr>
              <a:t>Development, Driving </a:t>
            </a:r>
            <a:r>
              <a:rPr lang="en-IN" sz="4000" b="1" dirty="0">
                <a:solidFill>
                  <a:srgbClr val="D7A02E"/>
                </a:solidFill>
              </a:rPr>
              <a:t>Rural India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0116273" y="6345137"/>
            <a:ext cx="26452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>
                <a:solidFill>
                  <a:srgbClr val="FFC000"/>
                </a:solidFill>
              </a:rPr>
              <a:t>As on 1</a:t>
            </a:r>
            <a:r>
              <a:rPr lang="en-IN" sz="1200" baseline="30000" dirty="0">
                <a:solidFill>
                  <a:srgbClr val="FFC000"/>
                </a:solidFill>
              </a:rPr>
              <a:t>st</a:t>
            </a:r>
            <a:r>
              <a:rPr lang="en-IN" sz="1200" dirty="0">
                <a:solidFill>
                  <a:srgbClr val="FFC000"/>
                </a:solidFill>
              </a:rPr>
              <a:t> January 2019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3148" y="589189"/>
            <a:ext cx="4130980" cy="258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42" name="Straight Connector 41"/>
          <p:cNvCxnSpPr/>
          <p:nvPr/>
        </p:nvCxnSpPr>
        <p:spPr>
          <a:xfrm>
            <a:off x="2996130" y="3625614"/>
            <a:ext cx="0" cy="264687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5999889" y="3620067"/>
            <a:ext cx="0" cy="264687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8787510" y="3647772"/>
            <a:ext cx="0" cy="264687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552192" y="3476015"/>
            <a:ext cx="21696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Toilets built in</a:t>
            </a:r>
          </a:p>
          <a:p>
            <a:pPr algn="ctr"/>
            <a:r>
              <a:rPr lang="en-IN" b="1" dirty="0"/>
              <a:t>rural households 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3361894" y="3476014"/>
            <a:ext cx="21696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Sanitation</a:t>
            </a:r>
          </a:p>
          <a:p>
            <a:pPr algn="ctr"/>
            <a:r>
              <a:rPr lang="en-IN" b="1" dirty="0"/>
              <a:t>coverage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6342222" y="3474328"/>
            <a:ext cx="21696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No. of Common</a:t>
            </a:r>
          </a:p>
          <a:p>
            <a:pPr algn="ctr"/>
            <a:r>
              <a:rPr lang="en-IN" b="1" dirty="0"/>
              <a:t>Service Centres 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9064714" y="3474328"/>
            <a:ext cx="27265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Gram Panchayats connected by Optical </a:t>
            </a:r>
            <a:r>
              <a:rPr lang="en-IN" b="1" dirty="0" smtClean="0"/>
              <a:t>Fibre</a:t>
            </a:r>
            <a:endParaRPr lang="en-IN" b="1" dirty="0"/>
          </a:p>
        </p:txBody>
      </p:sp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1558" y="4825150"/>
            <a:ext cx="2253088" cy="1014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2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4240" y="4438650"/>
            <a:ext cx="1381125" cy="1381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3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3573" y="5283747"/>
            <a:ext cx="512762" cy="503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4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3159" y="4513935"/>
            <a:ext cx="1277404" cy="12701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5" name="Picture 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5041" y="5289175"/>
            <a:ext cx="493712" cy="493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8" name="TextBox 57"/>
          <p:cNvSpPr txBox="1"/>
          <p:nvPr/>
        </p:nvSpPr>
        <p:spPr>
          <a:xfrm>
            <a:off x="394245" y="5894193"/>
            <a:ext cx="10848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b="1" dirty="0" smtClean="0">
                <a:solidFill>
                  <a:srgbClr val="C00000"/>
                </a:solidFill>
              </a:rPr>
              <a:t>2014</a:t>
            </a:r>
            <a:endParaRPr lang="en-IN" sz="1400" b="1" dirty="0">
              <a:solidFill>
                <a:srgbClr val="C00000"/>
              </a:solidFill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1588440" y="5900977"/>
            <a:ext cx="10848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b="1" dirty="0">
                <a:solidFill>
                  <a:srgbClr val="80661E"/>
                </a:solidFill>
              </a:rPr>
              <a:t>Present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3179009" y="5894193"/>
            <a:ext cx="10848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b="1" dirty="0" smtClean="0">
                <a:solidFill>
                  <a:srgbClr val="C00000"/>
                </a:solidFill>
              </a:rPr>
              <a:t>2014</a:t>
            </a:r>
            <a:endParaRPr lang="en-IN" sz="1400" b="1" dirty="0">
              <a:solidFill>
                <a:srgbClr val="C00000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4589342" y="5876038"/>
            <a:ext cx="10848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b="1" dirty="0">
                <a:solidFill>
                  <a:srgbClr val="80661E"/>
                </a:solidFill>
              </a:rPr>
              <a:t>Present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6079921" y="5844784"/>
            <a:ext cx="10848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b="1" dirty="0" smtClean="0">
                <a:solidFill>
                  <a:srgbClr val="C00000"/>
                </a:solidFill>
              </a:rPr>
              <a:t>2014</a:t>
            </a:r>
            <a:endParaRPr lang="en-IN" sz="1400" b="1" dirty="0">
              <a:solidFill>
                <a:srgbClr val="C00000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7382185" y="5851568"/>
            <a:ext cx="10848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b="1" dirty="0" smtClean="0">
                <a:solidFill>
                  <a:srgbClr val="80661E"/>
                </a:solidFill>
              </a:rPr>
              <a:t>Present</a:t>
            </a:r>
            <a:endParaRPr lang="en-IN" sz="1400" b="1" dirty="0">
              <a:solidFill>
                <a:srgbClr val="80661E"/>
              </a:solidFill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9126629" y="5819844"/>
            <a:ext cx="10848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b="1" dirty="0" smtClean="0">
                <a:solidFill>
                  <a:srgbClr val="C00000"/>
                </a:solidFill>
              </a:rPr>
              <a:t>2014</a:t>
            </a:r>
            <a:endParaRPr lang="en-IN" sz="1400" b="1" dirty="0">
              <a:solidFill>
                <a:srgbClr val="C00000"/>
              </a:solidFill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10536962" y="5826628"/>
            <a:ext cx="10848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b="1" dirty="0">
                <a:solidFill>
                  <a:srgbClr val="80661E"/>
                </a:solidFill>
              </a:rPr>
              <a:t>Present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410870" y="4715740"/>
            <a:ext cx="1084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rgbClr val="C00000"/>
                </a:solidFill>
              </a:rPr>
              <a:t>6.65 </a:t>
            </a:r>
            <a:r>
              <a:rPr lang="en-IN" b="1" dirty="0">
                <a:solidFill>
                  <a:srgbClr val="C00000"/>
                </a:solidFill>
              </a:rPr>
              <a:t>C</a:t>
            </a:r>
            <a:r>
              <a:rPr lang="en-IN" b="1" dirty="0" smtClean="0">
                <a:solidFill>
                  <a:srgbClr val="C00000"/>
                </a:solidFill>
              </a:rPr>
              <a:t>r</a:t>
            </a:r>
            <a:endParaRPr lang="en-IN" b="1" dirty="0">
              <a:solidFill>
                <a:srgbClr val="C00000"/>
              </a:solidFill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1570499" y="4225968"/>
            <a:ext cx="1084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rgbClr val="80661E"/>
                </a:solidFill>
              </a:rPr>
              <a:t>9.14 </a:t>
            </a:r>
            <a:r>
              <a:rPr lang="en-IN" b="1" dirty="0">
                <a:solidFill>
                  <a:srgbClr val="80661E"/>
                </a:solidFill>
              </a:rPr>
              <a:t>C</a:t>
            </a:r>
            <a:r>
              <a:rPr lang="en-IN" b="1" dirty="0" smtClean="0">
                <a:solidFill>
                  <a:srgbClr val="80661E"/>
                </a:solidFill>
              </a:rPr>
              <a:t>r</a:t>
            </a:r>
            <a:endParaRPr lang="en-IN" b="1" dirty="0">
              <a:solidFill>
                <a:srgbClr val="80661E"/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514371" y="4831683"/>
            <a:ext cx="1084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rgbClr val="C00000"/>
                </a:solidFill>
              </a:rPr>
              <a:t>38.70%</a:t>
            </a:r>
            <a:endParaRPr lang="en-IN" b="1" dirty="0">
              <a:solidFill>
                <a:srgbClr val="C00000"/>
              </a:solidFill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4890138" y="4491545"/>
            <a:ext cx="1084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rgbClr val="80661E"/>
                </a:solidFill>
              </a:rPr>
              <a:t>98.49%</a:t>
            </a:r>
            <a:endParaRPr lang="en-IN" b="1" dirty="0">
              <a:solidFill>
                <a:srgbClr val="80661E"/>
              </a:solidFill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6096546" y="4966471"/>
            <a:ext cx="1084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rgbClr val="C00000"/>
                </a:solidFill>
              </a:rPr>
              <a:t>83,000</a:t>
            </a:r>
            <a:endParaRPr lang="en-IN" b="1" dirty="0">
              <a:solidFill>
                <a:srgbClr val="C00000"/>
              </a:solidFill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7382396" y="4109132"/>
            <a:ext cx="1084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rgbClr val="80661E"/>
                </a:solidFill>
              </a:rPr>
              <a:t>3.18 lakh</a:t>
            </a:r>
            <a:endParaRPr lang="en-IN" b="1" dirty="0">
              <a:solidFill>
                <a:srgbClr val="80661E"/>
              </a:solidFill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9064714" y="4948858"/>
            <a:ext cx="1084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rgbClr val="C00000"/>
                </a:solidFill>
              </a:rPr>
              <a:t>59</a:t>
            </a:r>
            <a:endParaRPr lang="en-IN" b="1" dirty="0">
              <a:solidFill>
                <a:srgbClr val="C00000"/>
              </a:solidFill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10560934" y="4112399"/>
            <a:ext cx="1084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rgbClr val="80661E"/>
                </a:solidFill>
              </a:rPr>
              <a:t>1.22 lakh</a:t>
            </a:r>
            <a:endParaRPr lang="en-IN" b="1" dirty="0">
              <a:solidFill>
                <a:srgbClr val="80661E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8304" y="4676211"/>
            <a:ext cx="1246746" cy="124674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315" y="5077220"/>
            <a:ext cx="824825" cy="824825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569823" y="138366"/>
            <a:ext cx="1399553" cy="338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534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7A0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/>
          <p:cNvSpPr/>
          <p:nvPr/>
        </p:nvSpPr>
        <p:spPr>
          <a:xfrm>
            <a:off x="209550" y="897611"/>
            <a:ext cx="11772900" cy="5724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mv</a:t>
            </a:r>
            <a:endParaRPr lang="en-IN" dirty="0"/>
          </a:p>
        </p:txBody>
      </p:sp>
      <p:sp>
        <p:nvSpPr>
          <p:cNvPr id="6" name="Right Triangle 5"/>
          <p:cNvSpPr/>
          <p:nvPr/>
        </p:nvSpPr>
        <p:spPr>
          <a:xfrm rot="16200000">
            <a:off x="7522371" y="589189"/>
            <a:ext cx="323850" cy="32385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/>
          <p:cNvSpPr txBox="1"/>
          <p:nvPr/>
        </p:nvSpPr>
        <p:spPr>
          <a:xfrm>
            <a:off x="324931" y="169459"/>
            <a:ext cx="69114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b="1" spc="-15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SPEED &amp; SCALE OF TRANSFORMATION</a:t>
            </a:r>
            <a:endParaRPr lang="en-IN" sz="3600" b="1" spc="-15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24931" y="998696"/>
            <a:ext cx="7097845" cy="1938992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IN" sz="4000" b="1" dirty="0">
                <a:solidFill>
                  <a:srgbClr val="D7A02E"/>
                </a:solidFill>
              </a:rPr>
              <a:t>Historic Transformation of Tax Structure Ushered in at a Spectacular Pace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0129346" y="6345137"/>
            <a:ext cx="26452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>
                <a:solidFill>
                  <a:srgbClr val="FFC000"/>
                </a:solidFill>
              </a:rPr>
              <a:t>As on 1</a:t>
            </a:r>
            <a:r>
              <a:rPr lang="en-IN" sz="1200" baseline="30000" dirty="0">
                <a:solidFill>
                  <a:srgbClr val="FFC000"/>
                </a:solidFill>
              </a:rPr>
              <a:t>st</a:t>
            </a:r>
            <a:r>
              <a:rPr lang="en-IN" sz="1200" dirty="0">
                <a:solidFill>
                  <a:srgbClr val="FFC000"/>
                </a:solidFill>
              </a:rPr>
              <a:t> January 2019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6221" y="589189"/>
            <a:ext cx="4130980" cy="258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7564" y="4154742"/>
            <a:ext cx="1298575" cy="1471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2727" y="4171527"/>
            <a:ext cx="4572000" cy="1471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689950" y="4372504"/>
            <a:ext cx="2751424" cy="904746"/>
          </a:xfrm>
          <a:prstGeom prst="rect">
            <a:avLst/>
          </a:prstGeom>
          <a:solidFill>
            <a:srgbClr val="CD5E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2"/>
          <p:cNvSpPr txBox="1"/>
          <p:nvPr/>
        </p:nvSpPr>
        <p:spPr>
          <a:xfrm>
            <a:off x="369674" y="4454169"/>
            <a:ext cx="33172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b="1" dirty="0">
                <a:solidFill>
                  <a:schemeClr val="bg1"/>
                </a:solidFill>
              </a:rPr>
              <a:t>Number of </a:t>
            </a:r>
            <a:r>
              <a:rPr lang="en-IN" sz="2000" b="1" dirty="0" smtClean="0">
                <a:solidFill>
                  <a:schemeClr val="bg1"/>
                </a:solidFill>
              </a:rPr>
              <a:t>taxpayers </a:t>
            </a:r>
            <a:endParaRPr lang="en-IN" sz="2000" b="1" dirty="0">
              <a:solidFill>
                <a:schemeClr val="bg1"/>
              </a:solidFill>
            </a:endParaRPr>
          </a:p>
          <a:p>
            <a:pPr algn="ctr"/>
            <a:r>
              <a:rPr lang="en-IN" sz="2000" b="1" dirty="0">
                <a:solidFill>
                  <a:schemeClr val="bg1"/>
                </a:solidFill>
              </a:rPr>
              <a:t>registered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463767" y="5752407"/>
            <a:ext cx="15461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b="1" dirty="0">
                <a:solidFill>
                  <a:srgbClr val="A42322"/>
                </a:solidFill>
              </a:rPr>
              <a:t>Pre GST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8445643" y="5752407"/>
            <a:ext cx="15461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b="1" dirty="0" smtClean="0">
                <a:solidFill>
                  <a:schemeClr val="accent6">
                    <a:lumMod val="50000"/>
                  </a:schemeClr>
                </a:solidFill>
              </a:rPr>
              <a:t>Post GST</a:t>
            </a:r>
            <a:endParaRPr lang="en-IN" sz="28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7653382" y="3446856"/>
            <a:ext cx="33401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 b="1" dirty="0" smtClean="0">
                <a:solidFill>
                  <a:schemeClr val="accent6">
                    <a:lumMod val="50000"/>
                  </a:schemeClr>
                </a:solidFill>
              </a:rPr>
              <a:t>1.2 </a:t>
            </a:r>
            <a:r>
              <a:rPr lang="en-IN" sz="4000" b="1" dirty="0">
                <a:solidFill>
                  <a:schemeClr val="accent6">
                    <a:lumMod val="50000"/>
                  </a:schemeClr>
                </a:solidFill>
              </a:rPr>
              <a:t>crore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4063408" y="3405930"/>
            <a:ext cx="25520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 b="1" dirty="0" smtClean="0">
                <a:solidFill>
                  <a:srgbClr val="A42322"/>
                </a:solidFill>
              </a:rPr>
              <a:t>65 lakh</a:t>
            </a:r>
            <a:endParaRPr lang="en-IN" sz="4000" b="1" dirty="0">
              <a:solidFill>
                <a:srgbClr val="A42322"/>
              </a:solidFill>
            </a:endParaRPr>
          </a:p>
        </p:txBody>
      </p:sp>
      <p:sp>
        <p:nvSpPr>
          <p:cNvPr id="10" name="Isosceles Triangle 9"/>
          <p:cNvSpPr/>
          <p:nvPr/>
        </p:nvSpPr>
        <p:spPr>
          <a:xfrm rot="5400000">
            <a:off x="3328566" y="4709743"/>
            <a:ext cx="443567" cy="256527"/>
          </a:xfrm>
          <a:prstGeom prst="triangle">
            <a:avLst>
              <a:gd name="adj" fmla="val 48126"/>
            </a:avLst>
          </a:prstGeom>
          <a:solidFill>
            <a:srgbClr val="CD5E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82896" y="138366"/>
            <a:ext cx="1399553" cy="338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590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8864</TotalTime>
  <Words>6601</Words>
  <Application>Microsoft Office PowerPoint</Application>
  <PresentationFormat>Widescreen</PresentationFormat>
  <Paragraphs>1420</Paragraphs>
  <Slides>110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110</vt:i4>
      </vt:variant>
    </vt:vector>
  </HeadingPairs>
  <TitlesOfParts>
    <vt:vector size="118" baseType="lpstr">
      <vt:lpstr>Arial</vt:lpstr>
      <vt:lpstr>Calibri</vt:lpstr>
      <vt:lpstr>Calibri Light</vt:lpstr>
      <vt:lpstr>Rupee</vt:lpstr>
      <vt:lpstr>Rupee Foradian</vt:lpstr>
      <vt:lpstr>Tahoma</vt:lpstr>
      <vt:lpstr>Office Theme</vt:lpstr>
      <vt:lpstr>Image</vt:lpstr>
      <vt:lpstr>Photo Album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Windows User</dc:creator>
  <cp:lastModifiedBy>Windows User</cp:lastModifiedBy>
  <cp:revision>795</cp:revision>
  <dcterms:created xsi:type="dcterms:W3CDTF">2018-10-08T06:56:39Z</dcterms:created>
  <dcterms:modified xsi:type="dcterms:W3CDTF">2019-01-15T11:38:08Z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name="NXPowerLiteLastOptimized" pid="2">
    <vt:lpwstr>6100849</vt:lpwstr>
  </property>
  <property fmtid="{D5CDD505-2E9C-101B-9397-08002B2CF9AE}" name="NXPowerLiteSettings" pid="3">
    <vt:lpwstr>C7000400038000</vt:lpwstr>
  </property>
  <property fmtid="{D5CDD505-2E9C-101B-9397-08002B2CF9AE}" name="NXPowerLiteVersion" pid="4">
    <vt:lpwstr>S8.2.2</vt:lpwstr>
  </property>
</Properties>
</file>